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3" r:id="rId4"/>
    <p:sldId id="260" r:id="rId5"/>
    <p:sldId id="259" r:id="rId6"/>
    <p:sldId id="264" r:id="rId7"/>
    <p:sldId id="265" r:id="rId8"/>
    <p:sldId id="258" r:id="rId9"/>
  </p:sldIdLst>
  <p:sldSz cx="10058400" cy="7772400"/>
  <p:notesSz cx="7023100" cy="9309100"/>
  <p:embeddedFontLst>
    <p:embeddedFont>
      <p:font typeface="Cambria" panose="02040503050406030204" pitchFamily="18" charset="0"/>
      <p:regular r:id="rId11"/>
      <p:bold r:id="rId12"/>
      <p:italic r:id="rId13"/>
      <p:boldItalic r:id="rId14"/>
    </p:embeddedFont>
    <p:embeddedFont>
      <p:font typeface="Maiandra GD" panose="020E0502030308020204" pitchFamily="34" charset="0"/>
      <p:regular r:id="rId15"/>
    </p:embeddedFont>
    <p:embeddedFont>
      <p:font typeface="Seaford" panose="00000500000000000000" pitchFamily="2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7520"/>
    <a:srgbClr val="7FB439"/>
    <a:srgbClr val="522E91"/>
    <a:srgbClr val="9FBF74"/>
    <a:srgbClr val="7EB3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2E59A4-327C-38CA-F687-6B05584AC5C0}" v="1" dt="2025-04-29T19:14:46.683"/>
    <p1510:client id="{3394DC23-4EF3-95B0-54C0-448B758D2939}" v="813" dt="2025-04-29T23:31:43.250"/>
    <p1510:client id="{956AB85B-56DD-49C4-A4AB-767A35582B8C}" v="562" dt="2025-04-30T15:11:00.9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216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4BDBE2-3987-4974-9589-AD128430BA13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77963" y="1163638"/>
            <a:ext cx="406717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902A52-F18A-47A5-ADD2-8AA50F9EE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879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902A52-F18A-47A5-ADD2-8AA50F9EE97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341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47636" y="659052"/>
            <a:ext cx="9763125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Maiandra GD" panose="020E0502030308020204" pitchFamily="34" charset="0"/>
                <a:ea typeface="Cambria" panose="02040503050406030204" pitchFamily="18" charset="0"/>
              </a:rPr>
              <a:t>Samuel M. Gantner School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89650" y="2783869"/>
            <a:ext cx="5879099" cy="1646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1600" b="1">
                <a:solidFill>
                  <a:srgbClr val="4B7520"/>
                </a:solidFill>
                <a:latin typeface="Maiandra GD" panose="020E0502030308020204" pitchFamily="34" charset="0"/>
                <a:ea typeface="Cambria"/>
              </a:rPr>
              <a:t>Lodi USD Team: </a:t>
            </a:r>
          </a:p>
          <a:p>
            <a:pPr algn="ctr"/>
            <a:r>
              <a:rPr lang="en-US" sz="2500">
                <a:solidFill>
                  <a:srgbClr val="522E91"/>
                </a:solidFill>
                <a:latin typeface="Maiandra GD" panose="020E0502030308020204" pitchFamily="34" charset="0"/>
                <a:ea typeface="Cambria"/>
              </a:rPr>
              <a:t>Edith Holbert, Joe Patty, and Desiree Wise</a:t>
            </a:r>
          </a:p>
          <a:p>
            <a:pPr algn="ctr"/>
            <a:endParaRPr lang="en-US" sz="2500">
              <a:solidFill>
                <a:srgbClr val="522E91"/>
              </a:solidFill>
              <a:latin typeface="Maiandra GD" panose="020E0502030308020204" pitchFamily="34" charset="0"/>
              <a:ea typeface="Cambria"/>
            </a:endParaRPr>
          </a:p>
          <a:p>
            <a:pPr algn="ctr"/>
            <a:r>
              <a:rPr lang="en-US" sz="1600" b="1">
                <a:solidFill>
                  <a:srgbClr val="4B7520"/>
                </a:solidFill>
                <a:latin typeface="Maiandra GD" panose="020E0502030308020204" pitchFamily="34" charset="0"/>
                <a:ea typeface="Cambria"/>
              </a:rPr>
              <a:t>HMC Architectural Team:</a:t>
            </a:r>
          </a:p>
          <a:p>
            <a:pPr algn="ctr"/>
            <a:r>
              <a:rPr lang="en-US" sz="2500">
                <a:solidFill>
                  <a:srgbClr val="522E91"/>
                </a:solidFill>
                <a:latin typeface="Maiandra GD" panose="020E0502030308020204" pitchFamily="34" charset="0"/>
                <a:ea typeface="Cambria"/>
              </a:rPr>
              <a:t>Jeffrey Grau and Jennifer Huang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A4D1D978-E631-71D3-ACAD-0BFEA9FF2510}"/>
              </a:ext>
            </a:extLst>
          </p:cNvPr>
          <p:cNvSpPr txBox="1"/>
          <p:nvPr/>
        </p:nvSpPr>
        <p:spPr>
          <a:xfrm>
            <a:off x="2089650" y="4771859"/>
            <a:ext cx="5879099" cy="397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b="1">
                <a:solidFill>
                  <a:srgbClr val="4B7520"/>
                </a:solidFill>
                <a:latin typeface="Maiandra GD" panose="020E0502030308020204" pitchFamily="34" charset="0"/>
                <a:ea typeface="Cambria"/>
              </a:rPr>
              <a:t>May 6, 2025</a:t>
            </a:r>
            <a:endParaRPr lang="en-US" sz="1200" b="1">
              <a:solidFill>
                <a:srgbClr val="4B7520"/>
              </a:solidFill>
              <a:latin typeface="Maiandra GD" panose="020E0502030308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870303" y="480578"/>
            <a:ext cx="7959568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Cambria"/>
                <a:ea typeface="Cambria"/>
              </a:rPr>
              <a:t>Executive Summary</a:t>
            </a:r>
            <a:endParaRPr lang="en-US" sz="2500" b="1" dirty="0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2D7A5D-B7CC-E5D8-476D-4ADD2C118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35850" y="736338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1400" b="1" smtClean="0">
                <a:solidFill>
                  <a:schemeClr val="bg1"/>
                </a:solidFill>
              </a:rPr>
              <a:pPr/>
              <a:t>2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070343-1263-7E00-BF5B-EEB8C594E44D}"/>
              </a:ext>
            </a:extLst>
          </p:cNvPr>
          <p:cNvSpPr txBox="1"/>
          <p:nvPr/>
        </p:nvSpPr>
        <p:spPr>
          <a:xfrm>
            <a:off x="979841" y="2359083"/>
            <a:ext cx="7782496" cy="4148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solidFill>
                  <a:srgbClr val="522E91"/>
                </a:solidFill>
              </a:rPr>
              <a:t>Purpose of Educational Specifications (Ed Specs)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/>
              <a:t>Educational specifications are statements that clearly communicate what educators require from a proposed facility to support a specific academic program.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/>
              <a:t>Serve as the link between the educational program and the school facilities.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/>
              <a:t>By describing the activities and space requirements, they guide architects in creating environments that enhance teaching and learning.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en-US" b="1" dirty="0">
                <a:solidFill>
                  <a:srgbClr val="522E91"/>
                </a:solidFill>
              </a:rPr>
              <a:t>Next Steps 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/>
              <a:t>The project team seeks Board input to confirm the report meets expectations and to receive guidance on returning the report for approval.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850634" y="393155"/>
            <a:ext cx="7959568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b="1">
                <a:solidFill>
                  <a:schemeClr val="bg1"/>
                </a:solidFill>
                <a:latin typeface="Cambria"/>
                <a:ea typeface="Cambria"/>
                <a:cs typeface="Calibri"/>
              </a:rPr>
              <a:t>Collaborative Input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2D7A5D-B7CC-E5D8-476D-4ADD2C118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35850" y="736338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1400" b="1" smtClean="0">
                <a:solidFill>
                  <a:schemeClr val="bg1"/>
                </a:solidFill>
              </a:rPr>
              <a:pPr/>
              <a:t>3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070343-1263-7E00-BF5B-EEB8C594E44D}"/>
              </a:ext>
            </a:extLst>
          </p:cNvPr>
          <p:cNvSpPr txBox="1"/>
          <p:nvPr/>
        </p:nvSpPr>
        <p:spPr>
          <a:xfrm>
            <a:off x="736592" y="2245413"/>
            <a:ext cx="5387216" cy="2165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>
              <a:lnSpc>
                <a:spcPct val="1070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b="1" dirty="0">
                <a:solidFill>
                  <a:srgbClr val="4B7520"/>
                </a:solidFill>
              </a:rPr>
              <a:t>Long Range Master Plan </a:t>
            </a:r>
            <a:r>
              <a:rPr lang="en-US" sz="1200" b="1" dirty="0">
                <a:solidFill>
                  <a:srgbClr val="4B7520"/>
                </a:solidFill>
              </a:rPr>
              <a:t>(Board Approved January 2024)</a:t>
            </a:r>
          </a:p>
          <a:p>
            <a:pPr marL="285750" lvl="1" indent="-285750">
              <a:lnSpc>
                <a:spcPct val="1070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b="1" dirty="0">
                <a:solidFill>
                  <a:srgbClr val="522E91"/>
                </a:solidFill>
              </a:rPr>
              <a:t>Collaboration with District Educational Services, Facilities Team, and Board Architects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b="1" dirty="0">
                <a:solidFill>
                  <a:srgbClr val="4B7520"/>
                </a:solidFill>
              </a:rPr>
              <a:t>Stakeholder Engagement </a:t>
            </a:r>
            <a:r>
              <a:rPr lang="en-US" sz="1400" b="1" dirty="0">
                <a:solidFill>
                  <a:srgbClr val="4B7520"/>
                </a:solidFill>
              </a:rPr>
              <a:t>(Teachers, Administrators, and Community Members)</a:t>
            </a:r>
          </a:p>
          <a:p>
            <a:pPr marL="285750" lvl="1" indent="-285750">
              <a:lnSpc>
                <a:spcPct val="1070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b="1" dirty="0">
                <a:solidFill>
                  <a:srgbClr val="522E91"/>
                </a:solidFill>
              </a:rPr>
              <a:t>Student Input – Thank you Larson Stars!</a:t>
            </a:r>
          </a:p>
        </p:txBody>
      </p:sp>
      <p:pic>
        <p:nvPicPr>
          <p:cNvPr id="2052" name="Picture 4" descr="Larson elementary logo">
            <a:extLst>
              <a:ext uri="{FF2B5EF4-FFF2-40B4-BE49-F238E27FC236}">
                <a16:creationId xmlns:a16="http://schemas.microsoft.com/office/drawing/2014/main" id="{4F615E48-3782-909B-4F3D-92BBFB092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310" y="2325629"/>
            <a:ext cx="1590675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78F7B9B-932F-F90D-CCEF-0ACFFA3C20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9" r="7551" b="2"/>
          <a:stretch/>
        </p:blipFill>
        <p:spPr>
          <a:xfrm rot="5400000">
            <a:off x="3764636" y="4832366"/>
            <a:ext cx="2357765" cy="2176877"/>
          </a:xfrm>
          <a:prstGeom prst="rect">
            <a:avLst/>
          </a:prstGeom>
          <a:solidFill>
            <a:srgbClr val="522E91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D906D6-6BA0-F2B5-BDE2-AC4C70A38C5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550" t="34798" r="550" b="3025"/>
          <a:stretch/>
        </p:blipFill>
        <p:spPr>
          <a:xfrm>
            <a:off x="150387" y="4741921"/>
            <a:ext cx="3615241" cy="23577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24F855-9C74-9358-1429-65DFFD400D0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9235" b="8588"/>
          <a:stretch/>
        </p:blipFill>
        <p:spPr>
          <a:xfrm>
            <a:off x="6123808" y="4741921"/>
            <a:ext cx="3615241" cy="235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739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E3E884A-D105-8648-2F65-FAC3017F11BF}"/>
              </a:ext>
            </a:extLst>
          </p:cNvPr>
          <p:cNvCxnSpPr/>
          <p:nvPr/>
        </p:nvCxnSpPr>
        <p:spPr>
          <a:xfrm>
            <a:off x="0" y="5610225"/>
            <a:ext cx="10058400" cy="0"/>
          </a:xfrm>
          <a:prstGeom prst="line">
            <a:avLst/>
          </a:prstGeom>
          <a:ln cap="rnd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C48ADC10-5CD2-4F5D-5DC0-C77856D5C3B3}"/>
              </a:ext>
            </a:extLst>
          </p:cNvPr>
          <p:cNvSpPr/>
          <p:nvPr/>
        </p:nvSpPr>
        <p:spPr>
          <a:xfrm>
            <a:off x="0" y="5607649"/>
            <a:ext cx="10058400" cy="1726601"/>
          </a:xfrm>
          <a:prstGeom prst="rect">
            <a:avLst/>
          </a:prstGeom>
          <a:solidFill>
            <a:schemeClr val="bg1">
              <a:lumMod val="9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22E9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53970" y="492546"/>
            <a:ext cx="7959568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b="1">
                <a:solidFill>
                  <a:schemeClr val="bg1"/>
                </a:solidFill>
                <a:latin typeface="Cambria"/>
                <a:ea typeface="Cambria"/>
              </a:rPr>
              <a:t>Planning Considerations</a:t>
            </a:r>
            <a:endParaRPr lang="en-US" sz="2500" b="1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554F983-BF0E-CFB4-79C5-8582EDBB966E}"/>
              </a:ext>
            </a:extLst>
          </p:cNvPr>
          <p:cNvSpPr/>
          <p:nvPr/>
        </p:nvSpPr>
        <p:spPr>
          <a:xfrm>
            <a:off x="3540919" y="2718999"/>
            <a:ext cx="2976565" cy="3548452"/>
          </a:xfrm>
          <a:prstGeom prst="roundRect">
            <a:avLst>
              <a:gd name="adj" fmla="val 6187"/>
            </a:avLst>
          </a:prstGeom>
          <a:solidFill>
            <a:schemeClr val="bg1"/>
          </a:solidFill>
          <a:ln>
            <a:solidFill>
              <a:srgbClr val="7FB4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5119B1A-03FF-0FEF-D58D-C059DB47EC11}"/>
              </a:ext>
            </a:extLst>
          </p:cNvPr>
          <p:cNvSpPr/>
          <p:nvPr/>
        </p:nvSpPr>
        <p:spPr>
          <a:xfrm>
            <a:off x="711344" y="2038350"/>
            <a:ext cx="2052145" cy="1596997"/>
          </a:xfrm>
          <a:prstGeom prst="ellipse">
            <a:avLst/>
          </a:prstGeom>
          <a:solidFill>
            <a:srgbClr val="4B7520"/>
          </a:solidFill>
          <a:ln>
            <a:solidFill>
              <a:srgbClr val="4B75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5054A67-D6CB-0112-8EEA-19642303B7B9}"/>
              </a:ext>
            </a:extLst>
          </p:cNvPr>
          <p:cNvSpPr/>
          <p:nvPr/>
        </p:nvSpPr>
        <p:spPr>
          <a:xfrm>
            <a:off x="249134" y="2721574"/>
            <a:ext cx="2976565" cy="3545876"/>
          </a:xfrm>
          <a:prstGeom prst="roundRect">
            <a:avLst>
              <a:gd name="adj" fmla="val 6187"/>
            </a:avLst>
          </a:prstGeom>
          <a:solidFill>
            <a:schemeClr val="bg1"/>
          </a:solidFill>
          <a:ln>
            <a:solidFill>
              <a:srgbClr val="4B75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42DF7F5-11AC-CB16-DC74-C7420C312E83}"/>
              </a:ext>
            </a:extLst>
          </p:cNvPr>
          <p:cNvSpPr txBox="1"/>
          <p:nvPr/>
        </p:nvSpPr>
        <p:spPr>
          <a:xfrm>
            <a:off x="829760" y="2205303"/>
            <a:ext cx="181531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Seaford" panose="00000500000000000000" pitchFamily="2" charset="0"/>
                <a:ea typeface="Cambria" panose="02040503050406030204" pitchFamily="18" charset="0"/>
                <a:cs typeface="Posterama" panose="020B0502040204020203" pitchFamily="34" charset="0"/>
              </a:rPr>
              <a:t>Grade Configuration</a:t>
            </a:r>
            <a:endParaRPr lang="en-US" sz="1400" b="1">
              <a:solidFill>
                <a:schemeClr val="bg1"/>
              </a:solidFill>
              <a:latin typeface="Seaford" panose="00000500000000000000" pitchFamily="2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362CC07-51AC-60BE-7C97-C3B4BB39FAAA}"/>
              </a:ext>
            </a:extLst>
          </p:cNvPr>
          <p:cNvGrpSpPr/>
          <p:nvPr/>
        </p:nvGrpSpPr>
        <p:grpSpPr>
          <a:xfrm>
            <a:off x="6832701" y="2038350"/>
            <a:ext cx="2976565" cy="4226524"/>
            <a:chOff x="6832701" y="2209800"/>
            <a:chExt cx="2976565" cy="4226524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E4DEC40-F421-5160-3F82-5F67970FA2D3}"/>
                </a:ext>
              </a:extLst>
            </p:cNvPr>
            <p:cNvSpPr/>
            <p:nvPr/>
          </p:nvSpPr>
          <p:spPr>
            <a:xfrm>
              <a:off x="7294913" y="2209800"/>
              <a:ext cx="2052145" cy="1596997"/>
            </a:xfrm>
            <a:prstGeom prst="ellipse">
              <a:avLst/>
            </a:prstGeom>
            <a:solidFill>
              <a:srgbClr val="522E91"/>
            </a:solidFill>
            <a:ln>
              <a:solidFill>
                <a:srgbClr val="522E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434BC143-7810-83CF-6FBB-258FE8062BEB}"/>
                </a:ext>
              </a:extLst>
            </p:cNvPr>
            <p:cNvSpPr/>
            <p:nvPr/>
          </p:nvSpPr>
          <p:spPr>
            <a:xfrm>
              <a:off x="6832701" y="2890448"/>
              <a:ext cx="2976565" cy="3545876"/>
            </a:xfrm>
            <a:prstGeom prst="roundRect">
              <a:avLst>
                <a:gd name="adj" fmla="val 6187"/>
              </a:avLst>
            </a:prstGeom>
            <a:solidFill>
              <a:schemeClr val="bg1"/>
            </a:solidFill>
            <a:ln>
              <a:solidFill>
                <a:srgbClr val="522E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5489944-C56E-8041-AAE1-7ADE326914C1}"/>
                </a:ext>
              </a:extLst>
            </p:cNvPr>
            <p:cNvSpPr txBox="1"/>
            <p:nvPr/>
          </p:nvSpPr>
          <p:spPr>
            <a:xfrm>
              <a:off x="7413328" y="2446790"/>
              <a:ext cx="1815312" cy="30777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Seaford" panose="00000500000000000000" pitchFamily="2" charset="0"/>
                  <a:ea typeface="Cambria" panose="02040503050406030204" pitchFamily="18" charset="0"/>
                  <a:cs typeface="Posterama" panose="020B0502040204020203" pitchFamily="34" charset="0"/>
                </a:rPr>
                <a:t>Phasing</a:t>
              </a:r>
              <a:endParaRPr lang="en-US" sz="1400" b="1">
                <a:solidFill>
                  <a:schemeClr val="bg1"/>
                </a:solidFill>
                <a:latin typeface="Seaford" panose="00000500000000000000" pitchFamily="2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95721E42-73BF-6AF2-9BB8-5BE5799798E9}"/>
              </a:ext>
            </a:extLst>
          </p:cNvPr>
          <p:cNvSpPr txBox="1"/>
          <p:nvPr/>
        </p:nvSpPr>
        <p:spPr>
          <a:xfrm>
            <a:off x="285409" y="2903323"/>
            <a:ext cx="2976565" cy="29854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1666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Primary focus on TK–6, with  design for a full TK–8 configuration, if necessary.</a:t>
            </a:r>
          </a:p>
          <a:p>
            <a:pPr marL="285750" indent="-1666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Accommodate varied grade-level groupings as district needs change.</a:t>
            </a:r>
          </a:p>
          <a:p>
            <a:pPr marL="285750" indent="-1666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Flexible layout supports a phased implementation strategy.</a:t>
            </a:r>
          </a:p>
          <a:p>
            <a:pPr marL="285750" indent="-1666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Designed for long-term adaptability in both function and enrollment capacity.</a:t>
            </a:r>
          </a:p>
          <a:p>
            <a:pPr>
              <a:spcAft>
                <a:spcPts val="600"/>
              </a:spcAft>
            </a:pPr>
            <a:endParaRPr lang="en-US" sz="1400" dirty="0">
              <a:solidFill>
                <a:schemeClr val="accent6">
                  <a:lumMod val="75000"/>
                </a:schemeClr>
              </a:solidFill>
              <a:latin typeface="Seaford" panose="00000500000000000000" pitchFamily="2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2CB4286-13AC-B2B0-FC76-442A3D3FFFAD}"/>
              </a:ext>
            </a:extLst>
          </p:cNvPr>
          <p:cNvSpPr txBox="1"/>
          <p:nvPr/>
        </p:nvSpPr>
        <p:spPr>
          <a:xfrm>
            <a:off x="3540916" y="5002117"/>
            <a:ext cx="29765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666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4B7520"/>
                </a:solidFill>
              </a:rPr>
              <a:t>Site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-  11.5 acres, located at Vine and Westgate. </a:t>
            </a:r>
          </a:p>
          <a:p>
            <a:pPr marL="285750" indent="-1666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4B7520"/>
                </a:solidFill>
              </a:rPr>
              <a:t>Capacity -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650 for TK-6</a:t>
            </a:r>
            <a:r>
              <a:rPr lang="en-US" sz="14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/ 850 for TK-8, if necessary.</a:t>
            </a:r>
          </a:p>
          <a:p>
            <a:pPr marL="285750" indent="-166688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AF6590E-463C-B235-5DE2-9848598FD408}"/>
              </a:ext>
            </a:extLst>
          </p:cNvPr>
          <p:cNvSpPr txBox="1"/>
          <p:nvPr/>
        </p:nvSpPr>
        <p:spPr>
          <a:xfrm>
            <a:off x="6832701" y="2912248"/>
            <a:ext cx="2976565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666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Facility may be built in phases based on available funding.</a:t>
            </a:r>
          </a:p>
          <a:p>
            <a:pPr marL="285750" indent="-1666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Phasing strategy integrated into planning and design.</a:t>
            </a:r>
          </a:p>
          <a:p>
            <a:pPr marL="285750" indent="-1666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Initial phase will support full functionality as a standalone school.</a:t>
            </a:r>
          </a:p>
          <a:p>
            <a:pPr marL="285750" indent="-1666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Future additions can be made with minimal disruption to operations.</a:t>
            </a:r>
          </a:p>
          <a:p>
            <a:pPr marL="285750" indent="-1666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Phase 1 capacity: approximately 450 students.</a:t>
            </a:r>
          </a:p>
          <a:p>
            <a:endParaRPr lang="en-US" sz="1400" dirty="0">
              <a:solidFill>
                <a:schemeClr val="accent6">
                  <a:lumMod val="75000"/>
                </a:schemeClr>
              </a:solidFill>
              <a:latin typeface="Seaford" panose="00000500000000000000" pitchFamily="2" charset="0"/>
            </a:endParaRPr>
          </a:p>
          <a:p>
            <a:endParaRPr lang="en-US" sz="1000" dirty="0">
              <a:solidFill>
                <a:schemeClr val="accent6">
                  <a:lumMod val="75000"/>
                </a:schemeClr>
              </a:solidFill>
              <a:latin typeface="Seaford" panose="00000500000000000000" pitchFamily="2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2629F55-15F7-A64B-90FE-46A6B49E68A9}"/>
              </a:ext>
            </a:extLst>
          </p:cNvPr>
          <p:cNvSpPr/>
          <p:nvPr/>
        </p:nvSpPr>
        <p:spPr>
          <a:xfrm>
            <a:off x="0" y="6653083"/>
            <a:ext cx="10058400" cy="4095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4B7520"/>
                </a:solidFill>
                <a:latin typeface="Seaford" panose="00000500000000000000" pitchFamily="2" charset="0"/>
                <a:cs typeface="Posterama" panose="020B0504020200020000" pitchFamily="34" charset="0"/>
              </a:rPr>
              <a:t>The design can be modified for use on other district properties.</a:t>
            </a:r>
            <a:endParaRPr lang="en-US" sz="1800">
              <a:solidFill>
                <a:srgbClr val="4B7520"/>
              </a:solidFill>
              <a:latin typeface="Seaford" panose="00000500000000000000" pitchFamily="2" charset="0"/>
              <a:cs typeface="Posterama" panose="020B0504020200020000" pitchFamily="34" charset="0"/>
            </a:endParaRP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72EAD84C-E79E-472D-8262-43357BB37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35850" y="736338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1400" b="1" smtClean="0">
                <a:solidFill>
                  <a:schemeClr val="bg1"/>
                </a:solidFill>
              </a:rPr>
              <a:pPr/>
              <a:t>4</a:t>
            </a:fld>
            <a:endParaRPr lang="en-US" sz="1400" b="1">
              <a:solidFill>
                <a:schemeClr val="bg1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E6BB92A-0623-23AE-535D-D722EB12E08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05" r="6344"/>
          <a:stretch/>
        </p:blipFill>
        <p:spPr>
          <a:xfrm>
            <a:off x="3972931" y="1795997"/>
            <a:ext cx="2112540" cy="311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43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53970" y="492546"/>
            <a:ext cx="7959568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b="1">
                <a:solidFill>
                  <a:schemeClr val="bg1"/>
                </a:solidFill>
                <a:latin typeface="Cambria"/>
                <a:ea typeface="Cambria"/>
              </a:rPr>
              <a:t>Key Concepts Driving the Facility Design</a:t>
            </a:r>
            <a:endParaRPr lang="en-US" sz="2500" b="1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F54426D9-C325-D9D5-BF8A-5C6955059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35850" y="736338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1400" b="1" smtClean="0">
                <a:solidFill>
                  <a:schemeClr val="bg1"/>
                </a:solidFill>
              </a:rPr>
              <a:pPr/>
              <a:t>5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FB939F-3930-F7BB-9709-EE50E18893C5}"/>
              </a:ext>
            </a:extLst>
          </p:cNvPr>
          <p:cNvSpPr txBox="1"/>
          <p:nvPr/>
        </p:nvSpPr>
        <p:spPr>
          <a:xfrm>
            <a:off x="1044862" y="2347317"/>
            <a:ext cx="3473727" cy="28623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kern="0">
                <a:solidFill>
                  <a:srgbClr val="522E9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Flexibility</a:t>
            </a:r>
            <a:r>
              <a:rPr lang="en-US" b="1" kern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r>
              <a:rPr lang="en-US" sz="1400" kern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Adaptable learning spaces that support varied group sizes and changing educational needs. </a:t>
            </a:r>
          </a:p>
          <a:p>
            <a:pPr marL="0" lvl="1"/>
            <a:endParaRPr lang="en-US" sz="1400" kern="0">
              <a:solidFill>
                <a:srgbClr val="522E91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b="1" kern="0">
                <a:solidFill>
                  <a:srgbClr val="4B752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Outdoor Learning </a:t>
            </a:r>
          </a:p>
          <a:p>
            <a:r>
              <a:rPr lang="en-US" sz="1400"/>
              <a:t>Integrate outdoor spaces to enhance student learning</a:t>
            </a:r>
            <a:r>
              <a:rPr lang="en-US" sz="1400" kern="0">
                <a:ea typeface="Times New Roman" panose="02020603050405020304" pitchFamily="18" charset="0"/>
                <a:cs typeface="Arial"/>
              </a:rPr>
              <a:t> well-being through nature. </a:t>
            </a:r>
            <a:endParaRPr lang="en-US" sz="1400" kern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1"/>
            <a:endParaRPr lang="en-US" sz="1400"/>
          </a:p>
          <a:p>
            <a:r>
              <a:rPr lang="en-US" b="1" kern="0">
                <a:solidFill>
                  <a:srgbClr val="522E91"/>
                </a:solidFill>
                <a:cs typeface="Arial" panose="020B0604020202020204" pitchFamily="34" charset="0"/>
              </a:rPr>
              <a:t>Connection</a:t>
            </a:r>
            <a:endParaRPr lang="en-US" b="1" kern="0">
              <a:solidFill>
                <a:srgbClr val="4B7520"/>
              </a:solidFill>
              <a:cs typeface="Arial" panose="020B0604020202020204" pitchFamily="34" charset="0"/>
            </a:endParaRPr>
          </a:p>
          <a:p>
            <a:pPr marL="0" lvl="1"/>
            <a:r>
              <a:rPr lang="en-US" sz="1400" kern="0">
                <a:cs typeface="Arial" panose="020B0604020202020204" pitchFamily="34" charset="0"/>
              </a:rPr>
              <a:t>Shared and outdoor spaces to foster a sense of belonging and collaboration</a:t>
            </a:r>
            <a:endParaRPr lang="en-US" sz="1400" kern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91D10E-BF6F-A277-44C9-68AFB8C4651D}"/>
              </a:ext>
            </a:extLst>
          </p:cNvPr>
          <p:cNvSpPr txBox="1"/>
          <p:nvPr/>
        </p:nvSpPr>
        <p:spPr>
          <a:xfrm>
            <a:off x="5442480" y="2347317"/>
            <a:ext cx="357105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kern="0">
                <a:solidFill>
                  <a:srgbClr val="4B752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Technology</a:t>
            </a:r>
            <a:r>
              <a:rPr lang="en-US" b="1" kern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lvl="1"/>
            <a:r>
              <a:rPr lang="en-US" sz="1400" kern="0"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sz="1400"/>
              <a:t>nfrastructure to support evolving digital learning, mobile-friendly spaces, and flexible environments.</a:t>
            </a:r>
          </a:p>
          <a:p>
            <a:pPr marL="0" lvl="1"/>
            <a:endParaRPr lang="en-US" sz="1400" kern="10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b="1">
                <a:solidFill>
                  <a:srgbClr val="522E91"/>
                </a:solidFill>
              </a:rPr>
              <a:t>Safety + Security </a:t>
            </a:r>
          </a:p>
          <a:p>
            <a:pPr marL="0" lvl="1"/>
            <a:r>
              <a:rPr lang="en-US" sz="1400"/>
              <a:t>Secure, welcoming environment with a single-entry point and strong visibility.</a:t>
            </a:r>
          </a:p>
          <a:p>
            <a:pPr marL="0" lvl="1"/>
            <a:endParaRPr lang="en-US" sz="1400"/>
          </a:p>
          <a:p>
            <a:r>
              <a:rPr lang="en-US" b="1" kern="0">
                <a:solidFill>
                  <a:srgbClr val="4B752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Transparency </a:t>
            </a:r>
          </a:p>
          <a:p>
            <a:pPr marL="0" lvl="1"/>
            <a:r>
              <a:rPr lang="en-US" sz="1400" kern="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Design to promote openness through visibility, while minimizing distractions.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158AB3-B1BD-AF92-10BA-0EA09F28A46B}"/>
              </a:ext>
            </a:extLst>
          </p:cNvPr>
          <p:cNvSpPr txBox="1"/>
          <p:nvPr/>
        </p:nvSpPr>
        <p:spPr>
          <a:xfrm>
            <a:off x="2628902" y="5386067"/>
            <a:ext cx="4219159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endParaRPr lang="en-US" sz="1400" kern="10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algn="ctr"/>
            <a:r>
              <a:rPr lang="en-US" b="1">
                <a:solidFill>
                  <a:srgbClr val="4B7520"/>
                </a:solidFill>
              </a:rPr>
              <a:t>Sustainability</a:t>
            </a:r>
            <a:r>
              <a:rPr lang="en-US" b="1">
                <a:solidFill>
                  <a:srgbClr val="522E91"/>
                </a:solidFill>
              </a:rPr>
              <a:t> </a:t>
            </a:r>
            <a:r>
              <a:rPr lang="en-US" sz="1200">
                <a:solidFill>
                  <a:srgbClr val="522E91"/>
                </a:solidFill>
              </a:rPr>
              <a:t>&amp;</a:t>
            </a:r>
            <a:r>
              <a:rPr lang="en-US" sz="1400"/>
              <a:t> </a:t>
            </a:r>
            <a:r>
              <a:rPr lang="en-US" b="1">
                <a:solidFill>
                  <a:srgbClr val="522E91"/>
                </a:solidFill>
              </a:rPr>
              <a:t>Energy Efficiency </a:t>
            </a:r>
          </a:p>
          <a:p>
            <a:pPr marL="0" lvl="1" algn="ctr"/>
            <a:r>
              <a:rPr lang="en-US" sz="1400"/>
              <a:t>Maximize natural daylight, utilize all-electric systems, solar energy, and utilize materials that reflect a commitment to environmental responsibility. </a:t>
            </a:r>
          </a:p>
        </p:txBody>
      </p:sp>
    </p:spTree>
    <p:extLst>
      <p:ext uri="{BB962C8B-B14F-4D97-AF65-F5344CB8AC3E}">
        <p14:creationId xmlns:p14="http://schemas.microsoft.com/office/powerpoint/2010/main" val="3663557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53970" y="492546"/>
            <a:ext cx="7959568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b="1">
                <a:solidFill>
                  <a:schemeClr val="bg1"/>
                </a:solidFill>
                <a:latin typeface="Cambria"/>
                <a:ea typeface="Cambria"/>
              </a:rPr>
              <a:t>Key Design Elements</a:t>
            </a:r>
            <a:endParaRPr lang="en-US" sz="2500" b="1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F54426D9-C325-D9D5-BF8A-5C6955059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35850" y="736338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1400" b="1" smtClean="0">
                <a:solidFill>
                  <a:schemeClr val="bg1"/>
                </a:solidFill>
              </a:rPr>
              <a:pPr/>
              <a:t>6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FB939F-3930-F7BB-9709-EE50E18893C5}"/>
              </a:ext>
            </a:extLst>
          </p:cNvPr>
          <p:cNvSpPr txBox="1"/>
          <p:nvPr/>
        </p:nvSpPr>
        <p:spPr>
          <a:xfrm>
            <a:off x="524808" y="2074649"/>
            <a:ext cx="5737669" cy="123110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kern="0" dirty="0">
                <a:solidFill>
                  <a:srgbClr val="522E91"/>
                </a:solidFill>
                <a:ea typeface="Times New Roman" panose="02020603050405020304" pitchFamily="18" charset="0"/>
                <a:cs typeface="Arial"/>
              </a:rPr>
              <a:t>Classroom Cluster Configuration</a:t>
            </a:r>
            <a:endParaRPr lang="en-US" b="1" kern="0" dirty="0">
              <a:solidFill>
                <a:srgbClr val="522E91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sz="1400" kern="0" dirty="0">
                <a:ea typeface="Times New Roman" panose="02020603050405020304" pitchFamily="18" charset="0"/>
                <a:cs typeface="Arial"/>
              </a:rPr>
              <a:t>Clusters are flexible to accommodate rotating single subject or self-contained multiple subject structure. Phased construction can allow for incremental growth of students, if necessary. </a:t>
            </a:r>
          </a:p>
          <a:p>
            <a:endParaRPr lang="en-US" sz="1400" kern="0" dirty="0">
              <a:ea typeface="Calibri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0B6E3B-6C10-CE10-D035-5D9B16B3C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6947" y="1667027"/>
            <a:ext cx="3059064" cy="51341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C5D505-EE2D-B236-8456-A39BC2FD2A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197"/>
          <a:stretch/>
        </p:blipFill>
        <p:spPr>
          <a:xfrm>
            <a:off x="980396" y="3305755"/>
            <a:ext cx="3877851" cy="3747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73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53970" y="492546"/>
            <a:ext cx="7959568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b="1">
                <a:solidFill>
                  <a:schemeClr val="bg1"/>
                </a:solidFill>
                <a:latin typeface="Cambria"/>
                <a:ea typeface="Cambria"/>
              </a:rPr>
              <a:t>Key Design Elements</a:t>
            </a:r>
            <a:endParaRPr lang="en-US" sz="2500" b="1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F54426D9-C325-D9D5-BF8A-5C6955059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35850" y="736338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1400" b="1" smtClean="0">
                <a:solidFill>
                  <a:schemeClr val="bg1"/>
                </a:solidFill>
              </a:rPr>
              <a:pPr/>
              <a:t>7</a:t>
            </a:fld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FB939F-3930-F7BB-9709-EE50E18893C5}"/>
              </a:ext>
            </a:extLst>
          </p:cNvPr>
          <p:cNvSpPr txBox="1"/>
          <p:nvPr/>
        </p:nvSpPr>
        <p:spPr>
          <a:xfrm>
            <a:off x="5849658" y="2095770"/>
            <a:ext cx="3572384" cy="36625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kern="0">
                <a:solidFill>
                  <a:srgbClr val="4B7520"/>
                </a:solidFill>
                <a:cs typeface="Arial"/>
              </a:rPr>
              <a:t>Collaboration Space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kern="0">
                <a:cs typeface="Arial"/>
              </a:rPr>
              <a:t>Pull out space gives the ability to work with smaller groups on various tasks. </a:t>
            </a:r>
            <a:endParaRPr lang="en-US" sz="1400" kern="0">
              <a:ea typeface="Calibri"/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kern="0">
                <a:cs typeface="Arial"/>
              </a:rPr>
              <a:t>All grade levels will benefit from adjacent collaboration flex space.</a:t>
            </a:r>
            <a:endParaRPr lang="en-US" sz="1400" kern="0">
              <a:ea typeface="Calibri"/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kern="0">
                <a:cs typeface="Arial"/>
              </a:rPr>
              <a:t>Visual observation into small group areas.</a:t>
            </a:r>
            <a:endParaRPr lang="en-US" sz="1400" kern="0">
              <a:ea typeface="Calibri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kern="0">
              <a:ea typeface="Times New Roman" panose="02020603050405020304" pitchFamily="18" charset="0"/>
              <a:cs typeface="Arial"/>
            </a:endParaRPr>
          </a:p>
          <a:p>
            <a:r>
              <a:rPr lang="en-US" b="1" kern="0">
                <a:solidFill>
                  <a:srgbClr val="522E91"/>
                </a:solidFill>
                <a:cs typeface="Arial"/>
              </a:rPr>
              <a:t>Outside Learning</a:t>
            </a:r>
            <a:endParaRPr lang="en-US" b="1" kern="0">
              <a:solidFill>
                <a:srgbClr val="522E91"/>
              </a:solidFill>
              <a:ea typeface="Calibri"/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kern="0">
                <a:cs typeface="Arial"/>
              </a:rPr>
              <a:t>Access to an outdoor gathering space is beneficial. </a:t>
            </a:r>
            <a:endParaRPr lang="en-US" sz="1400" kern="0">
              <a:ea typeface="Calibri"/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kern="0">
                <a:cs typeface="Arial"/>
              </a:rPr>
              <a:t>A strong connection to the exterior and natural environment should be incorporated into outdoor learning opportunities. </a:t>
            </a:r>
            <a:endParaRPr lang="en-US" sz="1400" kern="0">
              <a:ea typeface="Calibri"/>
              <a:cs typeface="Arial"/>
            </a:endParaRPr>
          </a:p>
          <a:p>
            <a:endParaRPr lang="en-US" sz="1400" kern="0">
              <a:ea typeface="Times New Roman" panose="02020603050405020304" pitchFamily="18" charset="0"/>
              <a:cs typeface="Arial"/>
            </a:endParaRPr>
          </a:p>
          <a:p>
            <a:endParaRPr lang="en-US" sz="1400" kern="0">
              <a:ea typeface="Calibri"/>
              <a:cs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765C60-12CA-AFC1-9382-C2A1F34A6BD0}"/>
              </a:ext>
            </a:extLst>
          </p:cNvPr>
          <p:cNvSpPr txBox="1"/>
          <p:nvPr/>
        </p:nvSpPr>
        <p:spPr>
          <a:xfrm>
            <a:off x="914400" y="2095770"/>
            <a:ext cx="403680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kern="0">
                <a:solidFill>
                  <a:srgbClr val="522E91"/>
                </a:solidFill>
                <a:cs typeface="Arial"/>
              </a:rPr>
              <a:t>General</a:t>
            </a:r>
          </a:p>
          <a:p>
            <a:pPr marL="171450" marR="0" lvl="0" indent="-17145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1400" kern="0">
                <a:cs typeface="Arial"/>
              </a:rPr>
              <a:t>Prioritize flexible, adaptable spaces.</a:t>
            </a:r>
            <a:endParaRPr lang="en-US" altLang="en-US" sz="1400" kern="0">
              <a:ea typeface="Calibri"/>
              <a:cs typeface="Arial"/>
            </a:endParaRPr>
          </a:p>
          <a:p>
            <a:pPr marL="171450" marR="0" lvl="0" indent="-17145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1400" kern="0">
                <a:cs typeface="Arial"/>
              </a:rPr>
              <a:t>Combine mobile furniture with built-in storage.</a:t>
            </a:r>
            <a:endParaRPr lang="en-US" altLang="en-US" sz="1400" kern="0">
              <a:ea typeface="Calibri"/>
              <a:cs typeface="Arial"/>
            </a:endParaRP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400" kern="0">
                <a:cs typeface="Arial"/>
              </a:rPr>
              <a:t>Durable hard surfaces; walk off mat at entrances &amp; under sinks.</a:t>
            </a:r>
            <a:endParaRPr lang="en-US" altLang="en-US" sz="1400" kern="0">
              <a:ea typeface="Calibri"/>
              <a:cs typeface="Arial"/>
            </a:endParaRPr>
          </a:p>
          <a:p>
            <a:pPr marL="171450" marR="0" lvl="0" indent="-17145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1400" kern="0">
                <a:cs typeface="Arial"/>
              </a:rPr>
              <a:t>Include a sink in every classroom.</a:t>
            </a:r>
            <a:endParaRPr lang="en-US" altLang="en-US" sz="1400" kern="0">
              <a:ea typeface="Calibri"/>
              <a:cs typeface="Arial"/>
            </a:endParaRPr>
          </a:p>
          <a:p>
            <a:pPr marL="171450" marR="0" lvl="0" indent="-17145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1400" kern="0">
                <a:cs typeface="Arial"/>
              </a:rPr>
              <a:t>Backpack storage needed at all grade levels.</a:t>
            </a:r>
            <a:endParaRPr lang="en-US" altLang="en-US" sz="1400" kern="0">
              <a:ea typeface="Calibri"/>
              <a:cs typeface="Arial"/>
            </a:endParaRPr>
          </a:p>
          <a:p>
            <a:pPr marL="171450" marR="0" lvl="0" indent="-17145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1400" kern="0">
                <a:cs typeface="Arial"/>
              </a:rPr>
              <a:t>Staff collaboration spaces within clusters.</a:t>
            </a:r>
            <a:endParaRPr lang="en-US" altLang="en-US" sz="1400" kern="0">
              <a:ea typeface="Calibri"/>
              <a:cs typeface="Arial"/>
            </a:endParaRPr>
          </a:p>
          <a:p>
            <a:pPr marL="171450" marR="0" lvl="0" indent="-17145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1400" kern="0">
                <a:cs typeface="Arial"/>
              </a:rPr>
              <a:t>Strong tech infrastructure with ample device charging.</a:t>
            </a:r>
            <a:endParaRPr lang="en-US" altLang="en-US" sz="1400" kern="0">
              <a:ea typeface="Calibri"/>
              <a:cs typeface="Arial"/>
            </a:endParaRPr>
          </a:p>
        </p:txBody>
      </p:sp>
      <p:pic>
        <p:nvPicPr>
          <p:cNvPr id="11" name="Picture 10" descr="A collage of pictures of different rooms&#10;&#10;AI-generated content may be incorrect.">
            <a:extLst>
              <a:ext uri="{FF2B5EF4-FFF2-40B4-BE49-F238E27FC236}">
                <a16:creationId xmlns:a16="http://schemas.microsoft.com/office/drawing/2014/main" id="{6A55100D-941B-2E3B-AD78-73D5027EF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265" y="4501855"/>
            <a:ext cx="3672032" cy="25129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DCD1FBC-87CF-929C-5EAF-A319002D68EC}"/>
              </a:ext>
            </a:extLst>
          </p:cNvPr>
          <p:cNvSpPr txBox="1"/>
          <p:nvPr/>
        </p:nvSpPr>
        <p:spPr>
          <a:xfrm>
            <a:off x="5916286" y="5648756"/>
            <a:ext cx="296384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>
                <a:solidFill>
                  <a:srgbClr val="4B7520"/>
                </a:solidFill>
              </a:rPr>
              <a:t>This is a representative sample; full details are provided in the </a:t>
            </a:r>
          </a:p>
          <a:p>
            <a:pPr algn="ctr"/>
            <a:r>
              <a:rPr lang="en-US" sz="1600" b="1">
                <a:solidFill>
                  <a:srgbClr val="4B7520"/>
                </a:solidFill>
              </a:rPr>
              <a:t>Ed Specs.</a:t>
            </a:r>
          </a:p>
        </p:txBody>
      </p:sp>
    </p:spTree>
    <p:extLst>
      <p:ext uri="{BB962C8B-B14F-4D97-AF65-F5344CB8AC3E}">
        <p14:creationId xmlns:p14="http://schemas.microsoft.com/office/powerpoint/2010/main" val="4263919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257" y="0"/>
            <a:ext cx="10055885" cy="777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592</Words>
  <Application>Microsoft Office PowerPoint</Application>
  <PresentationFormat>Custom</PresentationFormat>
  <Paragraphs>83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Template_07.14.22_V2</dc:title>
  <cp:lastModifiedBy>Edith Holbert (Operation Services)</cp:lastModifiedBy>
  <cp:revision>4</cp:revision>
  <cp:lastPrinted>2024-05-28T17:28:59Z</cp:lastPrinted>
  <dcterms:created xsi:type="dcterms:W3CDTF">2006-08-16T00:00:00Z</dcterms:created>
  <dcterms:modified xsi:type="dcterms:W3CDTF">2025-04-30T19:05:41Z</dcterms:modified>
  <dc:identifier>DAFGO_FR7zI</dc:identifier>
</cp:coreProperties>
</file>