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9" r:id="rId4"/>
    <p:sldId id="258" r:id="rId5"/>
  </p:sldIdLst>
  <p:sldSz cx="10058400" cy="7772400"/>
  <p:notesSz cx="7023100" cy="9309100"/>
  <p:embeddedFontLst>
    <p:embeddedFont>
      <p:font typeface="Calibri" panose="020F0502020204030204" pitchFamily="34" charset="0"/>
      <p:regular r:id="rId6"/>
      <p:bold r:id="rId7"/>
      <p:italic r:id="rId8"/>
      <p:boldItalic r:id="rId9"/>
    </p:embeddedFont>
    <p:embeddedFont>
      <p:font typeface="Cambria" panose="02040503050406030204" pitchFamily="18"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2E036B-2A89-D535-AEA1-3EBF208555B1}" v="20" dt="2024-01-03T23:42:04.094"/>
    <p1510:client id="{282544D6-2FEE-4370-627B-930E70A1639A}" v="98" dt="2023-11-20T23:44:59.476"/>
    <p1510:client id="{73333237-41D1-2F07-9DC6-D1F1537CCDF1}" v="73" dt="2023-11-21T00:02:57.123"/>
    <p1510:client id="{CCB00E62-A8A3-FCE5-4B3A-1FFC43F64C3E}" v="2" dt="2023-11-20T23:51:24.491"/>
    <p1510:client id="{DAF58529-B8D4-42C0-0719-281E9FE55F7E}" v="39" dt="2023-11-20T23:14:38.3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82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font" Target="fonts/font8.fntdata"/><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font" Target="fonts/font7.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6" name="TextBox 6"/>
          <p:cNvSpPr txBox="1"/>
          <p:nvPr/>
        </p:nvSpPr>
        <p:spPr>
          <a:xfrm>
            <a:off x="1536809" y="1863624"/>
            <a:ext cx="6982222" cy="1833066"/>
          </a:xfrm>
          <a:prstGeom prst="rect">
            <a:avLst/>
          </a:prstGeom>
        </p:spPr>
        <p:txBody>
          <a:bodyPr wrap="square" lIns="0" tIns="0" rIns="0" bIns="0" rtlCol="0" anchor="t">
            <a:spAutoFit/>
          </a:bodyPr>
          <a:lstStyle/>
          <a:p>
            <a:pPr algn="ctr">
              <a:lnSpc>
                <a:spcPts val="7700"/>
              </a:lnSpc>
            </a:pPr>
            <a:r>
              <a:rPr lang="en-US" sz="3600" b="1" dirty="0">
                <a:solidFill>
                  <a:srgbClr val="522E91"/>
                </a:solidFill>
                <a:latin typeface="Cambria" panose="02040503050406030204" pitchFamily="18" charset="0"/>
                <a:ea typeface="Cambria" panose="02040503050406030204" pitchFamily="18" charset="0"/>
              </a:rPr>
              <a:t>Proposition 28 Arts and Music in Schools Funding Annual Report </a:t>
            </a:r>
          </a:p>
        </p:txBody>
      </p:sp>
      <p:sp>
        <p:nvSpPr>
          <p:cNvPr id="7" name="TextBox 7"/>
          <p:cNvSpPr txBox="1"/>
          <p:nvPr/>
        </p:nvSpPr>
        <p:spPr>
          <a:xfrm>
            <a:off x="2088370" y="4069081"/>
            <a:ext cx="5879099" cy="409536"/>
          </a:xfrm>
          <a:prstGeom prst="rect">
            <a:avLst/>
          </a:prstGeom>
        </p:spPr>
        <p:txBody>
          <a:bodyPr lIns="0" tIns="0" rIns="0" bIns="0" rtlCol="0" anchor="t">
            <a:spAutoFit/>
          </a:bodyPr>
          <a:lstStyle/>
          <a:p>
            <a:pPr algn="ctr">
              <a:lnSpc>
                <a:spcPts val="3500"/>
              </a:lnSpc>
            </a:pPr>
            <a:r>
              <a:rPr lang="en-US" sz="2500" dirty="0">
                <a:solidFill>
                  <a:srgbClr val="522E91"/>
                </a:solidFill>
                <a:latin typeface="Cambria"/>
                <a:ea typeface="Cambria"/>
              </a:rPr>
              <a:t>By: Mark J. Dawson, Area Director (Area 1) </a:t>
            </a:r>
          </a:p>
        </p:txBody>
      </p:sp>
      <p:sp>
        <p:nvSpPr>
          <p:cNvPr id="4" name="TextBox 7">
            <a:extLst>
              <a:ext uri="{FF2B5EF4-FFF2-40B4-BE49-F238E27FC236}">
                <a16:creationId xmlns:a16="http://schemas.microsoft.com/office/drawing/2014/main" id="{A4D1D978-E631-71D3-ACAD-0BFEA9FF2510}"/>
              </a:ext>
            </a:extLst>
          </p:cNvPr>
          <p:cNvSpPr txBox="1"/>
          <p:nvPr/>
        </p:nvSpPr>
        <p:spPr>
          <a:xfrm>
            <a:off x="2088371" y="5110987"/>
            <a:ext cx="5879099" cy="418769"/>
          </a:xfrm>
          <a:prstGeom prst="rect">
            <a:avLst/>
          </a:prstGeom>
        </p:spPr>
        <p:txBody>
          <a:bodyPr lIns="0" tIns="0" rIns="0" bIns="0" rtlCol="0" anchor="t">
            <a:spAutoFit/>
          </a:bodyPr>
          <a:lstStyle/>
          <a:p>
            <a:pPr algn="ctr">
              <a:lnSpc>
                <a:spcPts val="3500"/>
              </a:lnSpc>
            </a:pPr>
            <a:r>
              <a:rPr lang="en-US" sz="2500" dirty="0">
                <a:solidFill>
                  <a:srgbClr val="522E91"/>
                </a:solidFill>
                <a:latin typeface="Cambria"/>
                <a:ea typeface="Cambria"/>
              </a:rPr>
              <a:t>Date: July 16, 2024</a:t>
            </a:r>
            <a:endParaRPr lang="en-US" dirty="0"/>
          </a:p>
        </p:txBody>
      </p:sp>
      <p:sp>
        <p:nvSpPr>
          <p:cNvPr id="2" name="TextBox 7">
            <a:extLst>
              <a:ext uri="{FF2B5EF4-FFF2-40B4-BE49-F238E27FC236}">
                <a16:creationId xmlns:a16="http://schemas.microsoft.com/office/drawing/2014/main" id="{21C82914-036B-3F21-3E96-8BCA880AFFD1}"/>
              </a:ext>
            </a:extLst>
          </p:cNvPr>
          <p:cNvSpPr txBox="1"/>
          <p:nvPr/>
        </p:nvSpPr>
        <p:spPr>
          <a:xfrm>
            <a:off x="2088371" y="4568652"/>
            <a:ext cx="5879099" cy="409536"/>
          </a:xfrm>
          <a:prstGeom prst="rect">
            <a:avLst/>
          </a:prstGeom>
        </p:spPr>
        <p:txBody>
          <a:bodyPr lIns="0" tIns="0" rIns="0" bIns="0" rtlCol="0" anchor="t">
            <a:spAutoFit/>
          </a:bodyPr>
          <a:lstStyle/>
          <a:p>
            <a:pPr algn="ctr">
              <a:lnSpc>
                <a:spcPts val="3500"/>
              </a:lnSpc>
            </a:pPr>
            <a:r>
              <a:rPr lang="en-US" sz="2500" dirty="0">
                <a:solidFill>
                  <a:srgbClr val="522E91"/>
                </a:solidFill>
                <a:latin typeface="Cambria"/>
                <a:ea typeface="Cambria"/>
              </a:rPr>
              <a:t>Educational Services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600" b="0" i="0" dirty="0">
              <a:solidFill>
                <a:srgbClr val="212529"/>
              </a:solidFill>
              <a:effectLst/>
              <a:latin typeface="Helvetica Neue"/>
            </a:endParaRPr>
          </a:p>
          <a:p>
            <a:endParaRPr lang="en-US" sz="1600" dirty="0">
              <a:solidFill>
                <a:srgbClr val="212529"/>
              </a:solidFill>
              <a:latin typeface="Helvetica Neue"/>
            </a:endParaRPr>
          </a:p>
          <a:p>
            <a:r>
              <a:rPr lang="en-US" sz="1600" b="0" i="0" dirty="0">
                <a:solidFill>
                  <a:srgbClr val="212529"/>
                </a:solidFill>
                <a:effectLst/>
                <a:latin typeface="Helvetica Neue"/>
              </a:rPr>
              <a:t>California </a:t>
            </a:r>
            <a:r>
              <a:rPr lang="en-US" sz="1600" b="0" i="1" dirty="0">
                <a:solidFill>
                  <a:srgbClr val="212529"/>
                </a:solidFill>
                <a:effectLst/>
                <a:latin typeface="Helvetica Neue"/>
              </a:rPr>
              <a:t>Education Code</a:t>
            </a:r>
            <a:r>
              <a:rPr lang="en-US" sz="1600" b="0" i="0" dirty="0">
                <a:solidFill>
                  <a:srgbClr val="212529"/>
                </a:solidFill>
                <a:effectLst/>
                <a:latin typeface="Helvetica Neue"/>
              </a:rPr>
              <a:t> (</a:t>
            </a:r>
            <a:r>
              <a:rPr lang="en-US" sz="1600" b="0" i="1" dirty="0">
                <a:solidFill>
                  <a:srgbClr val="212529"/>
                </a:solidFill>
                <a:effectLst/>
                <a:latin typeface="Helvetica Neue"/>
              </a:rPr>
              <a:t>EC</a:t>
            </a:r>
            <a:r>
              <a:rPr lang="en-US" sz="1600" b="0" i="0" dirty="0">
                <a:solidFill>
                  <a:srgbClr val="212529"/>
                </a:solidFill>
                <a:effectLst/>
                <a:latin typeface="Helvetica Neue"/>
              </a:rPr>
              <a:t>) Section 8820(g)(4)—Local Educational Agencies (LEAs) must have this annual report board approved, submitted to the California Department of Education (CDE), and posted to the LEA's website. The report includes the number of full-time equivalent teachers, classified personnel, and teaching aides; the number of pupils served; and the number of school sites providing arts education programs with AMS funds.</a:t>
            </a:r>
            <a:endParaRPr lang="en-US" sz="1600" dirty="0"/>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cs typeface="Calibri"/>
              </a:rPr>
              <a:t>Background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792402" y="1973109"/>
            <a:ext cx="7959568" cy="29854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rtl="0">
              <a:spcBef>
                <a:spcPts val="0"/>
              </a:spcBef>
              <a:spcAft>
                <a:spcPts val="0"/>
              </a:spcAft>
              <a:buFont typeface="Arial" panose="020B0604020202020204" pitchFamily="34" charset="0"/>
              <a:buChar char="•"/>
            </a:pPr>
            <a:r>
              <a:rPr lang="en-US" sz="1800" b="1" i="0" u="none" strike="noStrike" dirty="0">
                <a:solidFill>
                  <a:srgbClr val="212529"/>
                </a:solidFill>
                <a:effectLst/>
                <a:latin typeface="Arial" panose="020B0604020202020204" pitchFamily="34" charset="0"/>
              </a:rPr>
              <a:t>Number of full-time equivalent teachers (certificated). 		3</a:t>
            </a:r>
          </a:p>
          <a:p>
            <a:pPr marL="285750" indent="-285750" rtl="0">
              <a:spcBef>
                <a:spcPts val="0"/>
              </a:spcBef>
              <a:spcAft>
                <a:spcPts val="0"/>
              </a:spcAft>
              <a:buFont typeface="Arial" panose="020B0604020202020204" pitchFamily="34" charset="0"/>
              <a:buChar char="•"/>
            </a:pPr>
            <a:endParaRPr lang="en-US" sz="1600" b="0" dirty="0">
              <a:effectLst/>
            </a:endParaRPr>
          </a:p>
          <a:p>
            <a:pPr marL="285750" indent="-285750" rtl="0">
              <a:spcBef>
                <a:spcPts val="0"/>
              </a:spcBef>
              <a:spcAft>
                <a:spcPts val="0"/>
              </a:spcAft>
              <a:buFont typeface="Arial" panose="020B0604020202020204" pitchFamily="34" charset="0"/>
              <a:buChar char="•"/>
            </a:pPr>
            <a:r>
              <a:rPr lang="en-US" sz="1800" b="1" i="0" u="none" strike="noStrike" dirty="0">
                <a:solidFill>
                  <a:srgbClr val="212529"/>
                </a:solidFill>
                <a:effectLst/>
                <a:latin typeface="Arial" panose="020B0604020202020204" pitchFamily="34" charset="0"/>
              </a:rPr>
              <a:t>Number of full-time equivalent personnel (classified). 		0</a:t>
            </a:r>
          </a:p>
          <a:p>
            <a:pPr marL="285750" indent="-285750" rtl="0">
              <a:spcBef>
                <a:spcPts val="0"/>
              </a:spcBef>
              <a:spcAft>
                <a:spcPts val="0"/>
              </a:spcAft>
              <a:buFont typeface="Arial" panose="020B0604020202020204" pitchFamily="34" charset="0"/>
              <a:buChar char="•"/>
            </a:pPr>
            <a:endParaRPr lang="en-US" sz="1600" dirty="0"/>
          </a:p>
          <a:p>
            <a:pPr marL="285750" indent="-285750" rtl="0">
              <a:spcBef>
                <a:spcPts val="0"/>
              </a:spcBef>
              <a:spcAft>
                <a:spcPts val="0"/>
              </a:spcAft>
              <a:buFont typeface="Arial" panose="020B0604020202020204" pitchFamily="34" charset="0"/>
              <a:buChar char="•"/>
            </a:pPr>
            <a:r>
              <a:rPr lang="en-US" sz="1800" b="1" i="0" u="none" strike="noStrike" dirty="0">
                <a:solidFill>
                  <a:srgbClr val="212529"/>
                </a:solidFill>
                <a:effectLst/>
                <a:latin typeface="Arial" panose="020B0604020202020204" pitchFamily="34" charset="0"/>
              </a:rPr>
              <a:t>Number of full-time equivalent teaching aides.    	</a:t>
            </a:r>
            <a:r>
              <a:rPr lang="en-US" b="1" dirty="0">
                <a:solidFill>
                  <a:srgbClr val="212529"/>
                </a:solidFill>
                <a:latin typeface="Arial" panose="020B0604020202020204" pitchFamily="34" charset="0"/>
              </a:rPr>
              <a:t>              </a:t>
            </a:r>
            <a:r>
              <a:rPr lang="en-US" sz="1800" b="1" i="0" u="none" strike="noStrike" dirty="0">
                <a:solidFill>
                  <a:srgbClr val="212529"/>
                </a:solidFill>
                <a:effectLst/>
                <a:latin typeface="Arial" panose="020B0604020202020204" pitchFamily="34" charset="0"/>
              </a:rPr>
              <a:t>0</a:t>
            </a:r>
          </a:p>
          <a:p>
            <a:pPr rtl="0">
              <a:spcBef>
                <a:spcPts val="0"/>
              </a:spcBef>
              <a:spcAft>
                <a:spcPts val="0"/>
              </a:spcAft>
            </a:pPr>
            <a:r>
              <a:rPr lang="en-US" sz="1800" b="1" i="0" u="none" strike="noStrike" dirty="0">
                <a:solidFill>
                  <a:srgbClr val="212529"/>
                </a:solidFill>
                <a:effectLst/>
                <a:latin typeface="Arial" panose="020B0604020202020204" pitchFamily="34" charset="0"/>
              </a:rPr>
              <a:t>  </a:t>
            </a:r>
            <a:endParaRPr lang="en-US" sz="1600" b="0" dirty="0">
              <a:effectLst/>
            </a:endParaRPr>
          </a:p>
          <a:p>
            <a:pPr marL="285750" indent="-285750" rtl="0">
              <a:spcBef>
                <a:spcPts val="0"/>
              </a:spcBef>
              <a:spcAft>
                <a:spcPts val="0"/>
              </a:spcAft>
              <a:buFont typeface="Arial" panose="020B0604020202020204" pitchFamily="34" charset="0"/>
              <a:buChar char="•"/>
            </a:pPr>
            <a:r>
              <a:rPr lang="en-US" sz="1800" b="1" i="0" u="none" strike="noStrike" dirty="0">
                <a:solidFill>
                  <a:srgbClr val="212529"/>
                </a:solidFill>
                <a:effectLst/>
                <a:latin typeface="Arial" panose="020B0604020202020204" pitchFamily="34" charset="0"/>
              </a:rPr>
              <a:t>Number of students served.   				     27,172</a:t>
            </a:r>
          </a:p>
          <a:p>
            <a:pPr marL="285750" indent="-285750" rtl="0">
              <a:spcBef>
                <a:spcPts val="0"/>
              </a:spcBef>
              <a:spcAft>
                <a:spcPts val="0"/>
              </a:spcAft>
              <a:buFont typeface="Arial" panose="020B0604020202020204" pitchFamily="34" charset="0"/>
              <a:buChar char="•"/>
            </a:pPr>
            <a:endParaRPr lang="en-US" sz="1600" b="0" dirty="0">
              <a:effectLst/>
            </a:endParaRPr>
          </a:p>
          <a:p>
            <a:pPr marL="285750" indent="-285750" rtl="0">
              <a:spcBef>
                <a:spcPts val="0"/>
              </a:spcBef>
              <a:spcAft>
                <a:spcPts val="0"/>
              </a:spcAft>
              <a:buFont typeface="Arial" panose="020B0604020202020204" pitchFamily="34" charset="0"/>
              <a:buChar char="•"/>
            </a:pPr>
            <a:r>
              <a:rPr lang="en-US" sz="1800" b="1" i="0" u="none" strike="noStrike" dirty="0">
                <a:solidFill>
                  <a:srgbClr val="212529"/>
                </a:solidFill>
                <a:effectLst/>
                <a:latin typeface="Arial" panose="020B0604020202020204" pitchFamily="34" charset="0"/>
              </a:rPr>
              <a:t>Number of school sites providing arts education.         	            47</a:t>
            </a:r>
            <a:endParaRPr lang="en-US" sz="1600" b="0" dirty="0">
              <a:effectLst/>
            </a:endParaRPr>
          </a:p>
          <a:p>
            <a:br>
              <a:rPr lang="en-US" sz="1600" dirty="0"/>
            </a:br>
            <a:endParaRPr lang="en-US" sz="1600" dirty="0">
              <a:solidFill>
                <a:srgbClr val="212529"/>
              </a:solidFill>
              <a:latin typeface="Helvetica Neue"/>
            </a:endParaRPr>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cs typeface="Calibri"/>
              </a:rPr>
              <a:t>Report Data</a:t>
            </a:r>
          </a:p>
        </p:txBody>
      </p:sp>
    </p:spTree>
    <p:extLst>
      <p:ext uri="{BB962C8B-B14F-4D97-AF65-F5344CB8AC3E}">
        <p14:creationId xmlns:p14="http://schemas.microsoft.com/office/powerpoint/2010/main" val="526334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57" y="0"/>
            <a:ext cx="10055885" cy="777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171</Words>
  <Application>Microsoft Office PowerPoint</Application>
  <PresentationFormat>Custom</PresentationFormat>
  <Paragraphs>19</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Calibri</vt:lpstr>
      <vt:lpstr>Cambria</vt:lpstr>
      <vt:lpstr>Helvetica Neue</vt:lpstr>
      <vt:lpstr>Arial</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Template_07.14.22_V2</dc:title>
  <dc:creator>Mark Dawson (Educational Services Area 1)</dc:creator>
  <cp:lastModifiedBy>Lori Lott (Educational Support Srvcs)</cp:lastModifiedBy>
  <cp:revision>116</cp:revision>
  <cp:lastPrinted>2022-07-14T23:16:16Z</cp:lastPrinted>
  <dcterms:created xsi:type="dcterms:W3CDTF">2006-08-16T00:00:00Z</dcterms:created>
  <dcterms:modified xsi:type="dcterms:W3CDTF">2024-07-10T21:57:44Z</dcterms:modified>
  <dc:identifier>DAFGO_FR7zI</dc:identifier>
</cp:coreProperties>
</file>