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608" r:id="rId4"/>
    <p:sldId id="601" r:id="rId5"/>
    <p:sldId id="602" r:id="rId6"/>
    <p:sldId id="603" r:id="rId7"/>
    <p:sldId id="604" r:id="rId8"/>
    <p:sldId id="605" r:id="rId9"/>
    <p:sldId id="606" r:id="rId10"/>
    <p:sldId id="607" r:id="rId11"/>
    <p:sldId id="259" r:id="rId12"/>
    <p:sldId id="260" r:id="rId13"/>
    <p:sldId id="598" r:id="rId14"/>
    <p:sldId id="599" r:id="rId15"/>
    <p:sldId id="258" r:id="rId16"/>
  </p:sldIdLst>
  <p:sldSz cx="10058400" cy="7772400"/>
  <p:notesSz cx="7023100" cy="9309100"/>
  <p:embeddedFontLst>
    <p:embeddedFont>
      <p:font typeface="Abadi" panose="020B0604020104020204" pitchFamily="34" charset="0"/>
      <p:regular r:id="rId18"/>
    </p:embeddedFont>
    <p:embeddedFont>
      <p:font typeface="Cambria" panose="02040503050406030204" pitchFamily="18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74704-EA8C-484A-9D90-4B1268981AA9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80E52-872B-4FBB-B622-DE12F4CAE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1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After video, simply</a:t>
            </a:r>
            <a:r>
              <a:rPr lang="en-US" baseline="0"/>
              <a:t> ask:</a:t>
            </a:r>
          </a:p>
          <a:p>
            <a:endParaRPr lang="en-US" baseline="0"/>
          </a:p>
          <a:p>
            <a:pPr marL="228600" indent="-228600">
              <a:buAutoNum type="arabicParenR"/>
            </a:pPr>
            <a:r>
              <a:rPr lang="en-US" baseline="0"/>
              <a:t>Does she know where she’s going?</a:t>
            </a:r>
          </a:p>
          <a:p>
            <a:pPr marL="228600" indent="-228600">
              <a:buAutoNum type="arabicParenR"/>
            </a:pPr>
            <a:r>
              <a:rPr lang="en-US" baseline="0"/>
              <a:t>Does she know where she is in the process?</a:t>
            </a:r>
          </a:p>
          <a:p>
            <a:pPr marL="228600" indent="-228600">
              <a:buAutoNum type="arabicParenR"/>
            </a:pPr>
            <a:r>
              <a:rPr lang="en-US" baseline="0"/>
              <a:t>Does she know what her next steps are?</a:t>
            </a:r>
          </a:p>
          <a:p>
            <a:pPr marL="228600" indent="-228600">
              <a:buAutoNum type="arabicParenR"/>
            </a:pPr>
            <a:endParaRPr lang="en-US" baseline="0"/>
          </a:p>
          <a:p>
            <a:pPr marL="0" indent="0">
              <a:buFontTx/>
              <a:buNone/>
            </a:pPr>
            <a:r>
              <a:rPr lang="en-US" baseline="0"/>
              <a:t>Sarah is an ASSESSMENT CAPABLE LEARNER</a:t>
            </a:r>
            <a:r>
              <a:rPr lang="is-IS" baseline="0"/>
              <a:t>…</a:t>
            </a: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1D0CB-FECF-0648-9939-045E1632B9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3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89830" y="245987"/>
            <a:ext cx="8476180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6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Student Achievement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01731" y="2973761"/>
            <a:ext cx="6652378" cy="40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b="1" dirty="0">
                <a:solidFill>
                  <a:srgbClr val="522E91"/>
                </a:solidFill>
                <a:latin typeface="Cambria"/>
                <a:ea typeface="Cambria"/>
              </a:rPr>
              <a:t>Dr. David Horton, Associate Superintendent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4D1D978-E631-71D3-ACAD-0BFEA9FF2510}"/>
              </a:ext>
            </a:extLst>
          </p:cNvPr>
          <p:cNvSpPr txBox="1"/>
          <p:nvPr/>
        </p:nvSpPr>
        <p:spPr>
          <a:xfrm>
            <a:off x="2088371" y="5274169"/>
            <a:ext cx="5879099" cy="395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dirty="0">
                <a:solidFill>
                  <a:srgbClr val="522E91"/>
                </a:solidFill>
                <a:latin typeface="Cambria"/>
                <a:ea typeface="Cambria"/>
              </a:rPr>
              <a:t>October 1, 2024</a:t>
            </a:r>
            <a:endParaRPr lang="en-US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1C82914-036B-3F21-3E96-8BCA880AFFD1}"/>
              </a:ext>
            </a:extLst>
          </p:cNvPr>
          <p:cNvSpPr txBox="1"/>
          <p:nvPr/>
        </p:nvSpPr>
        <p:spPr>
          <a:xfrm>
            <a:off x="2088371" y="3421064"/>
            <a:ext cx="5879099" cy="38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dirty="0">
                <a:solidFill>
                  <a:srgbClr val="522E91"/>
                </a:solidFill>
                <a:latin typeface="Cambria"/>
                <a:ea typeface="Cambria"/>
              </a:rPr>
              <a:t>Educational Services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13FCBF-5F31-C3C3-D52C-95F41A3F88F0}"/>
              </a:ext>
            </a:extLst>
          </p:cNvPr>
          <p:cNvSpPr txBox="1"/>
          <p:nvPr/>
        </p:nvSpPr>
        <p:spPr>
          <a:xfrm>
            <a:off x="2223075" y="3832393"/>
            <a:ext cx="5609690" cy="94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dirty="0">
                <a:solidFill>
                  <a:srgbClr val="522E91"/>
                </a:solidFill>
                <a:latin typeface="Cambria"/>
                <a:ea typeface="Cambria"/>
              </a:rPr>
              <a:t> &amp;</a:t>
            </a:r>
          </a:p>
          <a:p>
            <a:pPr algn="ctr">
              <a:lnSpc>
                <a:spcPts val="3500"/>
              </a:lnSpc>
            </a:pPr>
            <a:r>
              <a:rPr lang="en-US" sz="2400" b="1" dirty="0">
                <a:solidFill>
                  <a:srgbClr val="522E91"/>
                </a:solidFill>
                <a:latin typeface="Cambria"/>
                <a:ea typeface="Cambria"/>
              </a:rPr>
              <a:t>Uve Dahmen, Program Coordinator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A3E1AC-7CEC-5941-63BD-46CEE326A156}"/>
              </a:ext>
            </a:extLst>
          </p:cNvPr>
          <p:cNvSpPr txBox="1"/>
          <p:nvPr/>
        </p:nvSpPr>
        <p:spPr>
          <a:xfrm>
            <a:off x="2513320" y="4698986"/>
            <a:ext cx="5029200" cy="481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800">
                <a:solidFill>
                  <a:srgbClr val="522E91"/>
                </a:solidFill>
                <a:latin typeface="Cambria"/>
                <a:ea typeface="Cambria"/>
              </a:rPr>
              <a:t>Assessment, Research, and Evaluation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106466"/>
            <a:ext cx="795956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mbria"/>
                <a:ea typeface="Cambria"/>
              </a:rPr>
              <a:t>Executive Summary</a:t>
            </a:r>
            <a:endParaRPr lang="en-US" sz="60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FEC60-7862-9C59-62BD-E2EEC5DBA3F3}"/>
              </a:ext>
            </a:extLst>
          </p:cNvPr>
          <p:cNvSpPr txBox="1"/>
          <p:nvPr/>
        </p:nvSpPr>
        <p:spPr>
          <a:xfrm>
            <a:off x="538480" y="1816924"/>
            <a:ext cx="9144000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u="sng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“The Rear View Mirror” Data</a:t>
            </a:r>
          </a:p>
          <a:p>
            <a:pPr>
              <a:buFont typeface="Courier New" charset="0"/>
              <a:buChar char="o"/>
            </a:pPr>
            <a:r>
              <a:rPr lang="en-US" sz="3300" b="1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CAASPP ELA and Math 3-year comparison study</a:t>
            </a:r>
          </a:p>
          <a:p>
            <a:pPr>
              <a:buFont typeface="Courier New" charset="0"/>
              <a:buChar char="o"/>
            </a:pPr>
            <a:r>
              <a:rPr lang="en-US" sz="3300" b="1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UC/CSU a-g comparison study</a:t>
            </a:r>
          </a:p>
          <a:p>
            <a:pPr>
              <a:buFont typeface="Courier New" charset="0"/>
              <a:buChar char="o"/>
            </a:pPr>
            <a:r>
              <a:rPr lang="en-US" sz="3300" b="1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AP test result comparison study – including Socio-Economically Disadvantaged discussion</a:t>
            </a:r>
          </a:p>
          <a:p>
            <a:endParaRPr lang="en-US" sz="3300" b="1" dirty="0">
              <a:solidFill>
                <a:schemeClr val="accent5">
                  <a:lumMod val="50000"/>
                </a:schemeClr>
              </a:solidFill>
              <a:latin typeface="Abadi" panose="020B0604020104020204" pitchFamily="34" charset="0"/>
            </a:endParaRPr>
          </a:p>
          <a:p>
            <a:pPr algn="ctr"/>
            <a:r>
              <a:rPr lang="en-US" sz="3300" b="1" u="sng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“The Windshield” Data</a:t>
            </a:r>
          </a:p>
          <a:p>
            <a:pPr>
              <a:buFont typeface="Courier New" charset="0"/>
              <a:buChar char="o"/>
            </a:pPr>
            <a:r>
              <a:rPr lang="en-US" sz="3300" b="1" dirty="0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The Formative Assessment Process – Visible Learning </a:t>
            </a:r>
          </a:p>
          <a:p>
            <a:pPr>
              <a:buFont typeface="Courier New" charset="0"/>
              <a:buChar char="o"/>
            </a:pPr>
            <a:endParaRPr lang="en-US" sz="3300" b="1" dirty="0">
              <a:solidFill>
                <a:schemeClr val="accent5">
                  <a:lumMod val="50000"/>
                </a:schemeClr>
              </a:solidFill>
              <a:latin typeface="Abadi" panose="020B0604020104020204" pitchFamily="34" charset="0"/>
            </a:endParaRPr>
          </a:p>
          <a:p>
            <a:pPr>
              <a:buFont typeface="Courier New" charset="0"/>
              <a:buChar char="o"/>
            </a:pPr>
            <a:endParaRPr lang="en-US" sz="3300" b="1" dirty="0">
              <a:solidFill>
                <a:schemeClr val="accent5">
                  <a:lumMod val="50000"/>
                </a:schemeClr>
              </a:solidFill>
              <a:latin typeface="Abadi" panose="020B0604020104020204" pitchFamily="34" charset="0"/>
            </a:endParaRPr>
          </a:p>
          <a:p>
            <a:pPr>
              <a:buFont typeface="Courier New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65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210331" y="363422"/>
            <a:ext cx="9641840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CAASPP ELA Standard Met or Exceeded Percentage: 2022-2024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AD0013-7652-7FAB-354E-BD1FBE00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18571" y="740850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06DA2-5BDC-B895-E0BD-E70FBC8C2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01" y="1238194"/>
            <a:ext cx="8848318" cy="617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1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5649D71-CC20-8DFC-B793-B8E3D8FD0620}"/>
              </a:ext>
            </a:extLst>
          </p:cNvPr>
          <p:cNvSpPr txBox="1"/>
          <p:nvPr/>
        </p:nvSpPr>
        <p:spPr>
          <a:xfrm>
            <a:off x="-116840" y="299309"/>
            <a:ext cx="10292080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CAASPP Math Standard Met or Exceeded Percentage: 2022-2024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8FF8BC-AC3B-EFA9-7B7E-E07FCC9B6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5143" y="736325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0045C-02EF-AD12-479E-5844A6F8D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08" y="1098103"/>
            <a:ext cx="8795027" cy="62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2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0CBFA0-4651-670B-C80C-40C9E4F2911D}"/>
              </a:ext>
            </a:extLst>
          </p:cNvPr>
          <p:cNvSpPr txBox="1"/>
          <p:nvPr/>
        </p:nvSpPr>
        <p:spPr>
          <a:xfrm>
            <a:off x="1049416" y="264940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Percentage of Students Graduating with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A-G (UC/CSU) Requirements Met: 2021-2023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1C6295-BE33-3C3E-C02B-366D32E58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6457" y="740850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601B4C-6AA7-19A0-5D8B-A37038E3F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65" y="1098103"/>
            <a:ext cx="8657070" cy="62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2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135250" y="18774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Advanced Placement Overview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Comprehensive High Schools: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13B9D7-F854-BE27-1CA6-04FBF381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2229" y="7295374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40C18C-7D37-1D08-A375-FA0D7F55F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53" y="1517301"/>
            <a:ext cx="8764882" cy="586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5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811991" y="232469"/>
            <a:ext cx="843441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Advanced Placement Districtwide Overview: 2019-2024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03DFE0-B89F-88E3-8A66-3FF41301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0914" y="740850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0AC521-7BC1-DF22-FE98-E8EB53D1A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65" y="1567543"/>
            <a:ext cx="8657070" cy="584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9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60ABBB-7D18-3DE4-560E-DA510B0CD138}"/>
              </a:ext>
            </a:extLst>
          </p:cNvPr>
          <p:cNvSpPr txBox="1"/>
          <p:nvPr/>
        </p:nvSpPr>
        <p:spPr>
          <a:xfrm>
            <a:off x="1053970" y="201989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Socioeconomically Disadvantaged (SED) Advanced Placement Overview: 2019-2024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0A8C42-805E-FF3D-E179-83E2C8E0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6457" y="740850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143D3C-CBEB-EA34-FF56-5BFFE4472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65" y="1637881"/>
            <a:ext cx="8657070" cy="577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1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22838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Socioeconomically Disadvantaged (SED) Status Comparison: 2019-2024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61DA31-E00B-A945-0F3C-C1D48CF46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97771" y="7295374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44A867-4474-B111-C8F0-B3E42D00D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34" y="1718267"/>
            <a:ext cx="8791075" cy="55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13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340146"/>
            <a:ext cx="795956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The Formative Assessment Process</a:t>
            </a:r>
            <a:endParaRPr lang="en-US" sz="40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pic>
        <p:nvPicPr>
          <p:cNvPr id="3" name="Picture 2" descr="A diagram of a chart&#10;&#10;Description automatically generated">
            <a:extLst>
              <a:ext uri="{FF2B5EF4-FFF2-40B4-BE49-F238E27FC236}">
                <a16:creationId xmlns:a16="http://schemas.microsoft.com/office/drawing/2014/main" id="{93A0A7AD-21D5-B142-9E67-F4CD25900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686"/>
            <a:ext cx="10058400" cy="442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94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106466"/>
            <a:ext cx="795956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latin typeface="Cambria"/>
                <a:ea typeface="Cambria"/>
              </a:rPr>
              <a:t>Context</a:t>
            </a:r>
            <a:endParaRPr lang="en-US" sz="60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FEC60-7862-9C59-62BD-E2EEC5DBA3F3}"/>
              </a:ext>
            </a:extLst>
          </p:cNvPr>
          <p:cNvSpPr txBox="1"/>
          <p:nvPr/>
        </p:nvSpPr>
        <p:spPr>
          <a:xfrm>
            <a:off x="1488440" y="2627902"/>
            <a:ext cx="5029200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Ontario, Canada</a:t>
            </a:r>
          </a:p>
          <a:p>
            <a:pPr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Writing Workshop</a:t>
            </a:r>
          </a:p>
          <a:p>
            <a:pPr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Kindergarten</a:t>
            </a:r>
          </a:p>
          <a:p>
            <a:pPr lvl="1"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Self Assessment</a:t>
            </a:r>
          </a:p>
          <a:p>
            <a:pPr lvl="1"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Writing Progression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AF0B2B-3ECC-DA60-A472-5170D3639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366" y="2454740"/>
            <a:ext cx="2357438" cy="235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80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812" y="679230"/>
            <a:ext cx="976410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  <a:ea typeface="Abadi MT Condensed Extra Bold" charset="0"/>
                <a:cs typeface="Abadi MT Condensed Extra Bold" charset="0"/>
              </a:rPr>
              <a:t>Kindergarten • Writing </a:t>
            </a:r>
            <a:br>
              <a:rPr lang="en-US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  <a:ea typeface="Abadi MT Condensed Extra Bold" charset="0"/>
                <a:cs typeface="Abadi MT Condensed Extra Bold" charset="0"/>
              </a:rPr>
            </a:b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  <a:ea typeface="Abadi MT Condensed Extra Bold" charset="0"/>
                <a:cs typeface="Abadi MT Condensed Extra Bold" charset="0"/>
              </a:rPr>
              <a:t>• Learning Progressions • Self Assessment </a:t>
            </a:r>
          </a:p>
        </p:txBody>
      </p:sp>
      <p:pic>
        <p:nvPicPr>
          <p:cNvPr id="4" name="Sarah Rube (Converted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6419" y="2309853"/>
            <a:ext cx="9085561" cy="4273827"/>
          </a:xfrm>
        </p:spPr>
      </p:pic>
    </p:spTree>
    <p:extLst>
      <p:ext uri="{BB962C8B-B14F-4D97-AF65-F5344CB8AC3E}">
        <p14:creationId xmlns:p14="http://schemas.microsoft.com/office/powerpoint/2010/main" val="131162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51515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106466"/>
            <a:ext cx="795956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latin typeface="Cambria"/>
                <a:ea typeface="Cambria"/>
              </a:rPr>
              <a:t>Next Steps</a:t>
            </a:r>
            <a:endParaRPr lang="en-US" sz="60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FEC60-7862-9C59-62BD-E2EEC5DBA3F3}"/>
              </a:ext>
            </a:extLst>
          </p:cNvPr>
          <p:cNvSpPr txBox="1"/>
          <p:nvPr/>
        </p:nvSpPr>
        <p:spPr>
          <a:xfrm>
            <a:off x="1488440" y="2627902"/>
            <a:ext cx="59808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Questions / Comments</a:t>
            </a:r>
          </a:p>
          <a:p>
            <a:pPr>
              <a:buFont typeface="Courier New" charset="0"/>
              <a:buChar char="o"/>
            </a:pPr>
            <a:r>
              <a:rPr lang="en-US" sz="3300" b="1">
                <a:solidFill>
                  <a:schemeClr val="accent5">
                    <a:lumMod val="50000"/>
                  </a:schemeClr>
                </a:solidFill>
                <a:latin typeface="Abadi" panose="020B0604020104020204" pitchFamily="34" charset="0"/>
              </a:rPr>
              <a:t> Study Session – October 29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7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57" y="0"/>
            <a:ext cx="10055885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229</Words>
  <Application>Microsoft Office PowerPoint</Application>
  <PresentationFormat>Custom</PresentationFormat>
  <Paragraphs>51</Paragraphs>
  <Slides>14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Cambria</vt:lpstr>
      <vt:lpstr>Courier New</vt:lpstr>
      <vt:lpstr>Abadi</vt:lpstr>
      <vt:lpstr>Calibri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Kindergarten • Writing  • Learning Progressions • Self Assessment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Lori Lott (Educational Support Srvcs)</dc:creator>
  <cp:lastModifiedBy>Lori Lott (Educational Support Srvcs)</cp:lastModifiedBy>
  <cp:revision>3</cp:revision>
  <cp:lastPrinted>2024-09-24T15:43:37Z</cp:lastPrinted>
  <dcterms:created xsi:type="dcterms:W3CDTF">2006-08-16T00:00:00Z</dcterms:created>
  <dcterms:modified xsi:type="dcterms:W3CDTF">2024-09-25T21:42:00Z</dcterms:modified>
  <dc:identifier>DAFGO_FR7zI</dc:identifier>
</cp:coreProperties>
</file>