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57" r:id="rId4"/>
    <p:sldId id="262" r:id="rId5"/>
    <p:sldId id="259" r:id="rId6"/>
    <p:sldId id="260" r:id="rId7"/>
    <p:sldId id="261" r:id="rId8"/>
    <p:sldId id="263" r:id="rId9"/>
    <p:sldId id="264" r:id="rId10"/>
    <p:sldId id="272" r:id="rId11"/>
    <p:sldId id="265" r:id="rId12"/>
    <p:sldId id="266" r:id="rId13"/>
    <p:sldId id="267" r:id="rId14"/>
    <p:sldId id="271" r:id="rId15"/>
    <p:sldId id="268" r:id="rId16"/>
    <p:sldId id="269" r:id="rId17"/>
    <p:sldId id="270" r:id="rId18"/>
    <p:sldId id="276" r:id="rId19"/>
    <p:sldId id="277" r:id="rId20"/>
    <p:sldId id="278" r:id="rId21"/>
    <p:sldId id="258" r:id="rId22"/>
  </p:sldIdLst>
  <p:sldSz cx="10058400" cy="7772400"/>
  <p:notesSz cx="7023100" cy="9309100"/>
  <p:embeddedFontLst>
    <p:embeddedFont>
      <p:font typeface="Cambria" panose="02040503050406030204" pitchFamily="18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2E036B-2A89-D535-AEA1-3EBF208555B1}" v="20" dt="2024-01-03T23:42:04.094"/>
    <p1510:client id="{282544D6-2FEE-4370-627B-930E70A1639A}" v="98" dt="2023-11-20T23:44:59.476"/>
    <p1510:client id="{73333237-41D1-2F07-9DC6-D1F1537CCDF1}" v="73" dt="2023-11-21T00:02:57.123"/>
    <p1510:client id="{CCB00E62-A8A3-FCE5-4B3A-1FFC43F64C3E}" v="2" dt="2023-11-20T23:51:24.491"/>
    <p1510:client id="{DAF58529-B8D4-42C0-0719-281E9FE55F7E}" v="39" dt="2023-11-20T23:14:38.3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8" autoAdjust="0"/>
    <p:restoredTop sz="94660"/>
  </p:normalViewPr>
  <p:slideViewPr>
    <p:cSldViewPr snapToGrid="0">
      <p:cViewPr varScale="1">
        <p:scale>
          <a:sx n="93" d="100"/>
          <a:sy n="93" d="100"/>
        </p:scale>
        <p:origin x="180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customXml" Target="../customXml/item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9B3E4E-25F0-4838-8990-4F4A59374FD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77963" y="1163638"/>
            <a:ext cx="406717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3AF769-D5BF-49A5-9508-9FD1A28F7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81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AF769-D5BF-49A5-9508-9FD1A28F783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014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0311175523_0_0:notes"/>
          <p:cNvSpPr txBox="1">
            <a:spLocks noGrp="1"/>
          </p:cNvSpPr>
          <p:nvPr>
            <p:ph type="body" idx="1"/>
          </p:nvPr>
        </p:nvSpPr>
        <p:spPr>
          <a:xfrm>
            <a:off x="685790" y="4387113"/>
            <a:ext cx="5486400" cy="41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750" tIns="89750" rIns="89750" bIns="897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Andie</a:t>
            </a:r>
            <a:endParaRPr/>
          </a:p>
        </p:txBody>
      </p:sp>
      <p:sp>
        <p:nvSpPr>
          <p:cNvPr id="235" name="Google Shape;235;g3031117552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693738"/>
            <a:ext cx="447992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89528f152e_0_186:notes"/>
          <p:cNvSpPr txBox="1">
            <a:spLocks noGrp="1"/>
          </p:cNvSpPr>
          <p:nvPr>
            <p:ph type="body" idx="1"/>
          </p:nvPr>
        </p:nvSpPr>
        <p:spPr>
          <a:xfrm>
            <a:off x="685790" y="4387113"/>
            <a:ext cx="5486400" cy="41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750" tIns="89750" rIns="89750" bIns="897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Andie</a:t>
            </a:r>
            <a:endParaRPr/>
          </a:p>
        </p:txBody>
      </p:sp>
      <p:sp>
        <p:nvSpPr>
          <p:cNvPr id="249" name="Google Shape;249;g289528f152e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693738"/>
            <a:ext cx="447992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8abcf72839_2_0:notes"/>
          <p:cNvSpPr txBox="1">
            <a:spLocks noGrp="1"/>
          </p:cNvSpPr>
          <p:nvPr>
            <p:ph type="body" idx="1"/>
          </p:nvPr>
        </p:nvSpPr>
        <p:spPr>
          <a:xfrm>
            <a:off x="685790" y="4387113"/>
            <a:ext cx="5486400" cy="41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750" tIns="89750" rIns="89750" bIns="897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Andie</a:t>
            </a:r>
            <a:endParaRPr/>
          </a:p>
        </p:txBody>
      </p:sp>
      <p:sp>
        <p:nvSpPr>
          <p:cNvPr id="264" name="Google Shape;264;g28abcf72839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693738"/>
            <a:ext cx="447992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22275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3550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366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14293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9722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3289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6075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59130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60829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5627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4902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078893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hyperlink" Target="https://www6.cde.ca.gov/californiamodel/studentgroupsreport?&amp;year=2023&amp;cdcode=3968585&amp;scode=&amp;reporttype=school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081314" y="2577305"/>
            <a:ext cx="8215085" cy="8456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3600" b="1" dirty="0">
                <a:solidFill>
                  <a:srgbClr val="522E9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Foster Youth &amp; Homeless Education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1" y="3886200"/>
            <a:ext cx="9129487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371600"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522E91"/>
                </a:solidFill>
                <a:effectLst/>
                <a:latin typeface="Cambria" panose="02040503050406030204" pitchFamily="18" charset="0"/>
              </a:rPr>
              <a:t>Ben Rechter, Program Coordinator, CWA &amp; Foster Youth District Liaison</a:t>
            </a:r>
            <a:endParaRPr lang="en-US" sz="2400" b="0" dirty="0">
              <a:effectLst/>
            </a:endParaRPr>
          </a:p>
          <a:p>
            <a:pPr marL="1371600"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522E91"/>
                </a:solidFill>
                <a:effectLst/>
                <a:latin typeface="Cambria" panose="02040503050406030204" pitchFamily="18" charset="0"/>
              </a:rPr>
              <a:t>Kelly Collins, Program Coordinator, Area 1 &amp; Homeless District Liaison</a:t>
            </a:r>
            <a:endParaRPr lang="en-US" sz="2400" b="0" dirty="0">
              <a:effectLst/>
            </a:endParaRPr>
          </a:p>
          <a:p>
            <a:br>
              <a:rPr lang="en-US" sz="2400" dirty="0"/>
            </a:br>
            <a:endParaRPr lang="en-US" sz="2400" dirty="0">
              <a:solidFill>
                <a:srgbClr val="522E91"/>
              </a:solidFill>
              <a:latin typeface="Cambria"/>
              <a:ea typeface="Cambria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A4D1D978-E631-71D3-ACAD-0BFEA9FF2510}"/>
              </a:ext>
            </a:extLst>
          </p:cNvPr>
          <p:cNvSpPr txBox="1"/>
          <p:nvPr/>
        </p:nvSpPr>
        <p:spPr>
          <a:xfrm>
            <a:off x="2089651" y="4843203"/>
            <a:ext cx="5617436" cy="395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dirty="0">
                <a:solidFill>
                  <a:srgbClr val="522E91"/>
                </a:solidFill>
                <a:latin typeface="Cambria"/>
                <a:ea typeface="Cambria"/>
              </a:rPr>
              <a:t>October 15, 2024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2D61CF-2999-5AE5-3504-1AB48907F062}"/>
              </a:ext>
            </a:extLst>
          </p:cNvPr>
          <p:cNvSpPr txBox="1"/>
          <p:nvPr/>
        </p:nvSpPr>
        <p:spPr>
          <a:xfrm>
            <a:off x="595783" y="2725567"/>
            <a:ext cx="9305332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latin typeface="Cambria"/>
                <a:ea typeface="Cambria"/>
              </a:rPr>
              <a:t>Highlight key programs, services, strengths, and challenges related to Foster Youth and Homeless Education in the Lodi Unified School District (LUSD).  </a:t>
            </a:r>
          </a:p>
          <a:p>
            <a:endParaRPr lang="en-US" dirty="0">
              <a:latin typeface="Cambria"/>
              <a:ea typeface="Cambri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49416" y="361918"/>
            <a:ext cx="795956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mbria"/>
                <a:ea typeface="Cambria"/>
              </a:rPr>
              <a:t>Executive Summary</a:t>
            </a:r>
            <a:endParaRPr lang="en-US" sz="3600" b="1" dirty="0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2D61CF-2999-5AE5-3504-1AB48907F062}"/>
              </a:ext>
            </a:extLst>
          </p:cNvPr>
          <p:cNvSpPr txBox="1"/>
          <p:nvPr/>
        </p:nvSpPr>
        <p:spPr>
          <a:xfrm>
            <a:off x="392583" y="1825682"/>
            <a:ext cx="9305332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>
              <a:latin typeface="Cambria"/>
              <a:ea typeface="Cambria"/>
            </a:endParaRPr>
          </a:p>
          <a:p>
            <a:r>
              <a:rPr lang="en-US" sz="2000" dirty="0">
                <a:latin typeface="Cambria"/>
                <a:ea typeface="Cambria"/>
              </a:rPr>
              <a:t>In California schools, Foster Youth and Homeless Youth (McKinney-Vento eligible) are two distinct groups of students, though they both face significant challenges and are provided special protections and services under the law.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65465" y="303860"/>
            <a:ext cx="795956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mbria"/>
                <a:ea typeface="Cambria"/>
              </a:rPr>
              <a:t>Foster and Homeless Youth Defined</a:t>
            </a:r>
            <a:endParaRPr lang="en-US" sz="3600" b="1" dirty="0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F10481-CBA2-37E4-033D-FEFBCD840D1D}"/>
              </a:ext>
            </a:extLst>
          </p:cNvPr>
          <p:cNvSpPr txBox="1"/>
          <p:nvPr/>
        </p:nvSpPr>
        <p:spPr>
          <a:xfrm>
            <a:off x="464457" y="3352800"/>
            <a:ext cx="4238172" cy="34163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Foster Youth: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Is generally a child or youth a court has taken jurisdiction over due to…</a:t>
            </a:r>
            <a:endParaRPr lang="en-US" b="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b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18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The presence or risk of abuse or neglect.</a:t>
            </a:r>
            <a:endParaRPr lang="en-US" b="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b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18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The child or youth’s violation of certain criminal laws. </a:t>
            </a:r>
            <a:endParaRPr lang="en-US" b="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b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18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OR…</a:t>
            </a:r>
            <a:endParaRPr lang="en-US" b="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18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Is a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child or youth who is the subject of a voluntary placement agreement 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5129AD-D0CD-9DA6-F7B0-9B6B4F8EE301}"/>
              </a:ext>
            </a:extLst>
          </p:cNvPr>
          <p:cNvSpPr txBox="1"/>
          <p:nvPr/>
        </p:nvSpPr>
        <p:spPr>
          <a:xfrm>
            <a:off x="5225142" y="3352800"/>
            <a:ext cx="4238172" cy="34163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Homeless Youth: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lack a </a:t>
            </a:r>
            <a:r>
              <a:rPr lang="en-US" sz="1800" b="1" i="1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fixed, regular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, and </a:t>
            </a:r>
            <a:r>
              <a:rPr lang="en-US" sz="1800" b="1" i="1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adequate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nighttime residence. They are protected under the McKinney-Vento Homeless Assistance Act. </a:t>
            </a:r>
            <a:endParaRPr lang="en-US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b="0" dirty="0">
                <a:effectLst/>
              </a:rPr>
            </a:b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Examples include: shelters, motels, campgrounds, cars, or temporarily doubled up with other families due to economic hardship or loss of housing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213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49416" y="289480"/>
            <a:ext cx="795956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mbria"/>
                <a:ea typeface="Cambria"/>
              </a:rPr>
              <a:t>Foster Youth Program</a:t>
            </a:r>
            <a:endParaRPr lang="en-US" sz="3600" b="1" dirty="0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BF404E-8722-F0AD-288F-03B8B29D0F60}"/>
              </a:ext>
            </a:extLst>
          </p:cNvPr>
          <p:cNvSpPr txBox="1"/>
          <p:nvPr/>
        </p:nvSpPr>
        <p:spPr>
          <a:xfrm>
            <a:off x="142522" y="2022790"/>
            <a:ext cx="9773356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latin typeface="Cambria" panose="02040503050406030204" pitchFamily="18" charset="0"/>
                <a:ea typeface="Cambria" panose="02040503050406030204" pitchFamily="18" charset="0"/>
              </a:rPr>
              <a:t>Foster Youth Program: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100" dirty="0">
                <a:latin typeface="Cambria" panose="02040503050406030204" pitchFamily="18" charset="0"/>
                <a:ea typeface="Cambria" panose="02040503050406030204" pitchFamily="18" charset="0"/>
              </a:rPr>
              <a:t>Legal Framework: Ensures immediate school enrollment, transportation, and school stability despite frequent placement changes.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100" dirty="0">
                <a:latin typeface="Cambria" panose="02040503050406030204" pitchFamily="18" charset="0"/>
                <a:ea typeface="Cambria" panose="02040503050406030204" pitchFamily="18" charset="0"/>
              </a:rPr>
              <a:t>Challenges: High mobility leading to disruptions, emotional strain, absenteeism, and lack of resources.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100" dirty="0">
                <a:latin typeface="Cambria" panose="02040503050406030204" pitchFamily="18" charset="0"/>
                <a:ea typeface="Cambria" panose="02040503050406030204" pitchFamily="18" charset="0"/>
              </a:rPr>
              <a:t>Services: Transportation, school supplies, emotional and academic support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100" dirty="0">
                <a:latin typeface="Cambria" panose="02040503050406030204" pitchFamily="18" charset="0"/>
                <a:ea typeface="Cambria" panose="02040503050406030204" pitchFamily="18" charset="0"/>
              </a:rPr>
              <a:t>Success Stories: Partnerships with local organizations and direct student support have resulted in improved outcomes, such as graduation success and recognition by county educational authorities.</a:t>
            </a:r>
          </a:p>
          <a:p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2A8BE5A-A2A1-A2D1-114D-4DDD2923F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793" y="5211675"/>
            <a:ext cx="2754591" cy="1920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312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49416" y="274832"/>
            <a:ext cx="795956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mbria"/>
                <a:ea typeface="Cambria"/>
              </a:rPr>
              <a:t>LUSD Foster Youth Outreach Team</a:t>
            </a:r>
            <a:endParaRPr lang="en-US" sz="3600" b="1" dirty="0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3060339-D35B-0C05-E00C-2E5182CE88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881663"/>
              </p:ext>
            </p:extLst>
          </p:nvPr>
        </p:nvGraphicFramePr>
        <p:xfrm>
          <a:off x="326571" y="1882252"/>
          <a:ext cx="9347200" cy="4847234"/>
        </p:xfrm>
        <a:graphic>
          <a:graphicData uri="http://schemas.openxmlformats.org/drawingml/2006/table">
            <a:tbl>
              <a:tblPr/>
              <a:tblGrid>
                <a:gridCol w="4152163">
                  <a:extLst>
                    <a:ext uri="{9D8B030D-6E8A-4147-A177-3AD203B41FA5}">
                      <a16:colId xmlns:a16="http://schemas.microsoft.com/office/drawing/2014/main" val="659626129"/>
                    </a:ext>
                  </a:extLst>
                </a:gridCol>
                <a:gridCol w="5195037">
                  <a:extLst>
                    <a:ext uri="{9D8B030D-6E8A-4147-A177-3AD203B41FA5}">
                      <a16:colId xmlns:a16="http://schemas.microsoft.com/office/drawing/2014/main" val="2267969676"/>
                    </a:ext>
                  </a:extLst>
                </a:gridCol>
              </a:tblGrid>
              <a:tr h="48443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</a:rPr>
                        <a:t>Foster Team</a:t>
                      </a:r>
                      <a:endParaRPr lang="en-US" sz="1800" dirty="0">
                        <a:effectLst/>
                      </a:endParaRPr>
                    </a:p>
                  </a:txBody>
                  <a:tcPr marL="76894" marR="76894" marT="76894" marB="7689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2E9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</a:rPr>
                        <a:t>Responsibilities</a:t>
                      </a:r>
                      <a:endParaRPr lang="en-US" sz="1800" dirty="0">
                        <a:effectLst/>
                      </a:endParaRPr>
                    </a:p>
                  </a:txBody>
                  <a:tcPr marL="76894" marR="76894" marT="76894" marB="7689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2E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195081"/>
                  </a:ext>
                </a:extLst>
              </a:tr>
              <a:tr h="96578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Program Coordinator/District Liaison 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Ben Rechter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6894" marR="76894" marT="76894" marB="7689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br>
                        <a:rPr lang="en-US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</a:b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Oversees the district-wide Foster youth program and ensuring compliance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 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6894" marR="76894" marT="76894" marB="7689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4857830"/>
                  </a:ext>
                </a:extLst>
              </a:tr>
              <a:tr h="1537874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fr-FR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</a:br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Community Liaison Assistant</a:t>
                      </a:r>
                      <a:endParaRPr lang="fr-FR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Sandra Salazar</a:t>
                      </a:r>
                      <a:endParaRPr lang="fr-FR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6894" marR="76894" marT="76894" marB="7689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Acts as a point of contact between schools and homeless families.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Provides support with enrollment and attendance issues.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Sets up transportation as needed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Connects families and students with basic needs &amp; community resources.</a:t>
                      </a:r>
                    </a:p>
                  </a:txBody>
                  <a:tcPr marL="76894" marR="76894" marT="76894" marB="7689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011197"/>
                  </a:ext>
                </a:extLst>
              </a:tr>
              <a:tr h="1537874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</a:b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Community Liaison Assistant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Christopher Hernandez Merito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fontAlgn="t"/>
                      <a:br>
                        <a:rPr lang="en-US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</a:br>
                      <a:endParaRPr lang="en-US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6894" marR="76894" marT="76894" marB="7689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Acts as a point of contact between schools and homeless families.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Provides support with enrollment and attendance issues.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Sets up transportation as needed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Connects families and students with basic needs &amp; community resources.</a:t>
                      </a:r>
                    </a:p>
                  </a:txBody>
                  <a:tcPr marL="76894" marR="76894" marT="76894" marB="7689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643978"/>
                  </a:ext>
                </a:extLst>
              </a:tr>
            </a:tbl>
          </a:graphicData>
        </a:graphic>
      </p:graphicFrame>
      <p:sp>
        <p:nvSpPr>
          <p:cNvPr id="12" name="Rectangle 1">
            <a:extLst>
              <a:ext uri="{FF2B5EF4-FFF2-40B4-BE49-F238E27FC236}">
                <a16:creationId xmlns:a16="http://schemas.microsoft.com/office/drawing/2014/main" id="{9A683ABC-E669-0922-5865-B4F8FB60D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007" y="2216377"/>
            <a:ext cx="1005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988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0" y="0"/>
            <a:ext cx="100584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mbria"/>
                <a:ea typeface="Cambria"/>
              </a:rPr>
              <a:t>McKinney- Vento Program for Students Experiencing Homelessness</a:t>
            </a:r>
            <a:endParaRPr lang="en-US" sz="3600" b="1" dirty="0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A88D0B-3136-E0FA-3978-FDF47BA15666}"/>
              </a:ext>
            </a:extLst>
          </p:cNvPr>
          <p:cNvSpPr txBox="1"/>
          <p:nvPr/>
        </p:nvSpPr>
        <p:spPr>
          <a:xfrm>
            <a:off x="159743" y="2012129"/>
            <a:ext cx="968764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McKinney-Vento Program for Students Experiencing Homelessness: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Legal Framework: Guarantees rights such as immediate enrollment, transportation to the school of origin, and access to educational services.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Challenges: Students face housing instability, poverty, absenteeism, and emotional strain.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Services: Provision of school supplies, hygiene kits, transportation, and emotional and academic support.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Team Collaboration: Program staff provide comprehensive support for students, collaborating with school and community resources, conducting staff training, and working together to ensure compliance with the McKinney-Vento Homeless Assistance Act.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A9B9D64-1E4F-BF21-5621-D9DDC6ACB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712" y="5602132"/>
            <a:ext cx="3450734" cy="158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090AB6B-488C-4A65-7484-26A4AB85B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016" y="6127634"/>
            <a:ext cx="1254369" cy="1063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982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94343" y="150605"/>
            <a:ext cx="9855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mbria"/>
                <a:ea typeface="Cambria"/>
              </a:rPr>
              <a:t>McKinney- Vento Program  Outreach Team</a:t>
            </a:r>
            <a:endParaRPr lang="en-US" sz="3600" b="1" dirty="0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3BE8728-1225-2CFA-D08E-EC40714732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556285"/>
              </p:ext>
            </p:extLst>
          </p:nvPr>
        </p:nvGraphicFramePr>
        <p:xfrm>
          <a:off x="176125" y="1963058"/>
          <a:ext cx="9706150" cy="5177805"/>
        </p:xfrm>
        <a:graphic>
          <a:graphicData uri="http://schemas.openxmlformats.org/drawingml/2006/table">
            <a:tbl>
              <a:tblPr/>
              <a:tblGrid>
                <a:gridCol w="4181198">
                  <a:extLst>
                    <a:ext uri="{9D8B030D-6E8A-4147-A177-3AD203B41FA5}">
                      <a16:colId xmlns:a16="http://schemas.microsoft.com/office/drawing/2014/main" val="3041863515"/>
                    </a:ext>
                  </a:extLst>
                </a:gridCol>
                <a:gridCol w="5524952">
                  <a:extLst>
                    <a:ext uri="{9D8B030D-6E8A-4147-A177-3AD203B41FA5}">
                      <a16:colId xmlns:a16="http://schemas.microsoft.com/office/drawing/2014/main" val="2744769260"/>
                    </a:ext>
                  </a:extLst>
                </a:gridCol>
              </a:tblGrid>
              <a:tr h="39784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</a:rPr>
                        <a:t>Homeless Education Team </a:t>
                      </a:r>
                      <a:endParaRPr lang="en-US" sz="1800" dirty="0">
                        <a:effectLst/>
                      </a:endParaRPr>
                    </a:p>
                  </a:txBody>
                  <a:tcPr marL="62136" marR="62136" marT="62136" marB="62136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2E9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</a:rPr>
                        <a:t>Responsibilities</a:t>
                      </a:r>
                      <a:endParaRPr lang="en-US" sz="1800" dirty="0">
                        <a:effectLst/>
                      </a:endParaRPr>
                    </a:p>
                  </a:txBody>
                  <a:tcPr marL="62136" marR="62136" marT="62136" marB="62136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2E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921428"/>
                  </a:ext>
                </a:extLst>
              </a:tr>
              <a:tr h="587793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Program Coordinator/District Liaison</a:t>
                      </a:r>
                      <a:endParaRPr lang="en-US" sz="155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Kelly Collins</a:t>
                      </a:r>
                      <a:endParaRPr lang="en-US" sz="155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2136" marR="62136" marT="62136" marB="62136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55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Oversees the Lodi USD Homeless Education Program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55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Ensures compliance with McKinney-Vento Act</a:t>
                      </a:r>
                    </a:p>
                  </a:txBody>
                  <a:tcPr marL="62136" marR="62136" marT="62136" marB="62136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1049667"/>
                  </a:ext>
                </a:extLst>
              </a:tr>
              <a:tr h="1285861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fr-FR" sz="155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</a:br>
                      <a:r>
                        <a:rPr lang="fr-FR" sz="155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Community Liaison Assistant</a:t>
                      </a:r>
                      <a:endParaRPr lang="fr-FR" sz="155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5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Esther Grijalva</a:t>
                      </a:r>
                      <a:endParaRPr lang="fr-FR" sz="155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fontAlgn="t"/>
                      <a:br>
                        <a:rPr lang="fr-FR" sz="155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</a:br>
                      <a:endParaRPr lang="fr-FR" sz="155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2136" marR="62136" marT="62136" marB="62136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55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Connects families and students with basic needs &amp; community resources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55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Point of contact between schools and homeless families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55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Provides support with enrollment and attendance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55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Sets up transportation as needed</a:t>
                      </a:r>
                    </a:p>
                  </a:txBody>
                  <a:tcPr marL="62136" marR="62136" marT="62136" marB="62136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065438"/>
                  </a:ext>
                </a:extLst>
              </a:tr>
              <a:tr h="1571757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155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</a:br>
                      <a:r>
                        <a:rPr lang="en-US" sz="155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Teacher on Special Assignment</a:t>
                      </a:r>
                      <a:endParaRPr lang="en-US" sz="155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Andrea Tetz</a:t>
                      </a:r>
                      <a:endParaRPr lang="en-US" sz="155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2136" marR="62136" marT="62136" marB="62136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55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Provides individualized support, monitors academic progress and attendance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55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Provides training to school staff on the needs of students experiencing homelessness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55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Works closely with school counselors, administrators, teachers and other school staff to address the needs of homeless students</a:t>
                      </a:r>
                    </a:p>
                  </a:txBody>
                  <a:tcPr marL="62136" marR="62136" marT="62136" marB="62136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9643237"/>
                  </a:ext>
                </a:extLst>
              </a:tr>
              <a:tr h="1285861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155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</a:br>
                      <a:r>
                        <a:rPr lang="en-US" sz="155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Counselors</a:t>
                      </a:r>
                      <a:endParaRPr lang="en-US" sz="155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Victor Mariano &amp; Alexis Suarez</a:t>
                      </a:r>
                      <a:endParaRPr lang="en-US" sz="155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fontAlgn="t"/>
                      <a:br>
                        <a:rPr lang="en-US" sz="155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</a:br>
                      <a:endParaRPr lang="en-US" sz="155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2136" marR="62136" marT="62136" marB="62136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55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Offers emotional and mental health support to homeless students.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55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Provides guidance on college and career readiness.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55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Assists with social-emotional learning and personal development.</a:t>
                      </a:r>
                    </a:p>
                  </a:txBody>
                  <a:tcPr marL="62136" marR="62136" marT="62136" marB="62136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62233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1FDC2DDE-84ED-73BD-B5D0-9C90F0738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049" y="2115457"/>
            <a:ext cx="1005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683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94343" y="150605"/>
            <a:ext cx="9855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mbria"/>
                <a:ea typeface="Cambria"/>
              </a:rPr>
              <a:t>Additional Information</a:t>
            </a:r>
            <a:endParaRPr lang="en-US" sz="3600" b="1" dirty="0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FDC2DDE-84ED-73BD-B5D0-9C90F0738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049" y="2115457"/>
            <a:ext cx="1005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499F70-B475-5C1F-44BB-D21448BE5516}"/>
              </a:ext>
            </a:extLst>
          </p:cNvPr>
          <p:cNvSpPr txBox="1"/>
          <p:nvPr/>
        </p:nvSpPr>
        <p:spPr>
          <a:xfrm>
            <a:off x="1255486" y="2503714"/>
            <a:ext cx="71843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Please note that the additional slides are included for your reference. We welcome any questions or discussions during the question-and-answer portion of the Board Report.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FFBAC8-C2F8-9F2E-5CA8-4214B9C8E5C4}"/>
              </a:ext>
            </a:extLst>
          </p:cNvPr>
          <p:cNvSpPr txBox="1"/>
          <p:nvPr/>
        </p:nvSpPr>
        <p:spPr>
          <a:xfrm>
            <a:off x="3127829" y="3701534"/>
            <a:ext cx="6255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429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1FDC2DDE-84ED-73BD-B5D0-9C90F0738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26" y="1973002"/>
            <a:ext cx="9202058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Foster Youth Outreach Team - </a:t>
            </a:r>
            <a:endParaRPr lang="en-US" sz="4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Lodi Unified School District</a:t>
            </a:r>
            <a:endParaRPr lang="en-US" sz="4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br>
              <a:rPr lang="en-US" dirty="0"/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FFBAC8-C2F8-9F2E-5CA8-4214B9C8E5C4}"/>
              </a:ext>
            </a:extLst>
          </p:cNvPr>
          <p:cNvSpPr txBox="1"/>
          <p:nvPr/>
        </p:nvSpPr>
        <p:spPr>
          <a:xfrm>
            <a:off x="3127829" y="3701534"/>
            <a:ext cx="6255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F2444E8-344F-6892-CB64-6C2C4D4DE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463" y="3563394"/>
            <a:ext cx="4887983" cy="340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106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1FDC2DDE-84ED-73BD-B5D0-9C90F0738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049" y="2115457"/>
            <a:ext cx="1005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0F9B82-2D6D-764D-E60D-A0582841961A}"/>
              </a:ext>
            </a:extLst>
          </p:cNvPr>
          <p:cNvSpPr txBox="1"/>
          <p:nvPr/>
        </p:nvSpPr>
        <p:spPr>
          <a:xfrm>
            <a:off x="39913" y="0"/>
            <a:ext cx="96810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Supporting Foster Youth: Legal Framework, Services, and Challenges at Lodi USD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AAAA89F-8F85-5DFD-6E90-A6C38D5B1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746" y="6303501"/>
            <a:ext cx="1157654" cy="981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5A9ECD-28DC-F003-F816-8409E74EB5F9}"/>
              </a:ext>
            </a:extLst>
          </p:cNvPr>
          <p:cNvSpPr txBox="1"/>
          <p:nvPr/>
        </p:nvSpPr>
        <p:spPr>
          <a:xfrm>
            <a:off x="377371" y="1952171"/>
            <a:ext cx="900611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Legal Framework: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Immediate Enrollment without typical documentation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School Stability: Stay in the same school despite placement changes.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Transportation to the school of origin.</a:t>
            </a: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Required Services: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Transportation to maintain school attendance.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School Supplies: Backpacks, hygiene kits etc.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Emotional Support: Counseling and mental health services.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Academic Support: Tutoring, after-school programs, IEP participation.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Main Challenges at Lodi USD: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Frequent Moves: Leads to school disruptions and academic setbacks.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Emotional and Psychological Strain: Trauma affects concentration and school performance.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Resource Gaps: Limited access to basic needs like housing stability and supplies.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Chronic Absenteeism: Instability makes regular school attendance difficult.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Social Isolation: Stigma and lack of consistent adult advocacy.</a:t>
            </a:r>
          </a:p>
          <a:p>
            <a:endParaRPr lang="en-US" dirty="0"/>
          </a:p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22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1FDC2DDE-84ED-73BD-B5D0-9C90F0738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049" y="2115457"/>
            <a:ext cx="1005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F9CE21-642E-DCEC-AE68-921B91BB0085}"/>
              </a:ext>
            </a:extLst>
          </p:cNvPr>
          <p:cNvSpPr txBox="1"/>
          <p:nvPr/>
        </p:nvSpPr>
        <p:spPr>
          <a:xfrm>
            <a:off x="130629" y="232229"/>
            <a:ext cx="9405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Services Provided to Foster Youth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620926-C2A1-7C2A-F758-DA8D2BB6AEC6}"/>
              </a:ext>
            </a:extLst>
          </p:cNvPr>
          <p:cNvSpPr txBox="1"/>
          <p:nvPr/>
        </p:nvSpPr>
        <p:spPr>
          <a:xfrm>
            <a:off x="301172" y="2233386"/>
            <a:ext cx="912222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Transportation: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Ensuring stability and consistent school attendance</a:t>
            </a:r>
          </a:p>
          <a:p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School Supplies: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Providing necessary academic materials and hygiene kits</a:t>
            </a:r>
          </a:p>
          <a:p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Emotional and Mental Health Support: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Counseling services for personal and academic guidance</a:t>
            </a:r>
          </a:p>
          <a:p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Tutoring and After-School Programs: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Enabling academic success </a:t>
            </a:r>
          </a:p>
          <a:p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IEP Participation: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Assisting with Individualized Education Plans for students with exceptional needs</a:t>
            </a:r>
          </a:p>
        </p:txBody>
      </p:sp>
    </p:spTree>
    <p:extLst>
      <p:ext uri="{BB962C8B-B14F-4D97-AF65-F5344CB8AC3E}">
        <p14:creationId xmlns:p14="http://schemas.microsoft.com/office/powerpoint/2010/main" val="950209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1FDC2DDE-84ED-73BD-B5D0-9C90F0738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049" y="2115457"/>
            <a:ext cx="1005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CAE8FA-4104-1BC7-C293-BC649B33AC83}"/>
              </a:ext>
            </a:extLst>
          </p:cNvPr>
          <p:cNvSpPr txBox="1"/>
          <p:nvPr/>
        </p:nvSpPr>
        <p:spPr>
          <a:xfrm>
            <a:off x="188686" y="275771"/>
            <a:ext cx="8519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Foster Youth Program Key Successes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BA3596-9383-D821-5CF8-A940A35EF1FA}"/>
              </a:ext>
            </a:extLst>
          </p:cNvPr>
          <p:cNvSpPr txBox="1"/>
          <p:nvPr/>
        </p:nvSpPr>
        <p:spPr>
          <a:xfrm>
            <a:off x="283029" y="2115457"/>
            <a:ext cx="658222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Partnerships: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Local Organizations (e.g., Kids Clothes Closet, CASA, SJCOE,)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Connecting students and families to external resources for tutoring</a:t>
            </a:r>
          </a:p>
          <a:p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Improvement Plans: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Expanding outreach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Implementing additional training for school staff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Enhancing student engagement through new programs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Increased supports aimed to increase graduation rates</a:t>
            </a:r>
          </a:p>
        </p:txBody>
      </p:sp>
    </p:spTree>
    <p:extLst>
      <p:ext uri="{BB962C8B-B14F-4D97-AF65-F5344CB8AC3E}">
        <p14:creationId xmlns:p14="http://schemas.microsoft.com/office/powerpoint/2010/main" val="755915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1FDC2DDE-84ED-73BD-B5D0-9C90F0738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049" y="2115457"/>
            <a:ext cx="1005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CAE8FA-4104-1BC7-C293-BC649B33AC83}"/>
              </a:ext>
            </a:extLst>
          </p:cNvPr>
          <p:cNvSpPr txBox="1"/>
          <p:nvPr/>
        </p:nvSpPr>
        <p:spPr>
          <a:xfrm>
            <a:off x="210458" y="116114"/>
            <a:ext cx="8469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Foster Youth Program Key Successes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BA3596-9383-D821-5CF8-A940A35EF1FA}"/>
              </a:ext>
            </a:extLst>
          </p:cNvPr>
          <p:cNvSpPr txBox="1"/>
          <p:nvPr/>
        </p:nvSpPr>
        <p:spPr>
          <a:xfrm>
            <a:off x="283029" y="2115457"/>
            <a:ext cx="8737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Recognition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Recognized at the Executive Advisory Council and Families in Transitions Liaisons meeting by the San Joaquin Office of Education for the second year in a row.</a:t>
            </a:r>
          </a:p>
          <a:p>
            <a:endParaRPr lang="en-US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Community Partnership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Collaborated with local nonprofit His Children’s Clothes Closet to assist foster youth in obtaining new and gently used clothing for school.</a:t>
            </a:r>
          </a:p>
          <a:p>
            <a:endParaRPr lang="en-US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Graduation Support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Two graduating seniors attending two different schools were gifted with caps and gowns, ensuring they could walk with their respective classes at graduation.</a:t>
            </a:r>
          </a:p>
        </p:txBody>
      </p:sp>
    </p:spTree>
    <p:extLst>
      <p:ext uri="{BB962C8B-B14F-4D97-AF65-F5344CB8AC3E}">
        <p14:creationId xmlns:p14="http://schemas.microsoft.com/office/powerpoint/2010/main" val="1100269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1FDC2DDE-84ED-73BD-B5D0-9C90F0738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049" y="2115457"/>
            <a:ext cx="1005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5FAF3B-7A04-D357-E760-C2E6E0501DEF}"/>
              </a:ext>
            </a:extLst>
          </p:cNvPr>
          <p:cNvSpPr txBox="1"/>
          <p:nvPr/>
        </p:nvSpPr>
        <p:spPr>
          <a:xfrm>
            <a:off x="1999082" y="1905364"/>
            <a:ext cx="6255656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40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McKinney-Vento Program for Students Experiencing Homelessness</a:t>
            </a:r>
            <a:endParaRPr lang="en-US" sz="4000" b="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F54EF05-0AE9-FEF1-3C51-46EFCE3BA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249" y="4147231"/>
            <a:ext cx="4572000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906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1FDC2DDE-84ED-73BD-B5D0-9C90F0738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049" y="2115457"/>
            <a:ext cx="1005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26BF85-29CC-4A8C-23E9-2C73AECA0A5E}"/>
              </a:ext>
            </a:extLst>
          </p:cNvPr>
          <p:cNvSpPr txBox="1"/>
          <p:nvPr/>
        </p:nvSpPr>
        <p:spPr>
          <a:xfrm>
            <a:off x="175846" y="61686"/>
            <a:ext cx="8704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u="none" strike="noStrike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McKinney Vento Program for Students Experiencing Homelessness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CF3E0B-FAE8-94B5-FA3B-3DDCD0A64DF8}"/>
              </a:ext>
            </a:extLst>
          </p:cNvPr>
          <p:cNvSpPr txBox="1"/>
          <p:nvPr/>
        </p:nvSpPr>
        <p:spPr>
          <a:xfrm>
            <a:off x="175846" y="1899661"/>
            <a:ext cx="9651581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600"/>
              </a:spcBef>
            </a:pP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Legal Framework (McKinney-Vento Act)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Immediate Enrollment: Homeless youth have the right to enroll in school without typical documentation (birth certificates, proof of residency, etc.). 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Transportation: Students must be provided transportation to their “school of origin” to maintain stability.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Access to Services: Schools must provide services to ensure academic stability and success.</a:t>
            </a:r>
          </a:p>
          <a:p>
            <a:pPr lvl="1">
              <a:spcBef>
                <a:spcPts val="600"/>
              </a:spcBef>
            </a:pPr>
            <a:endParaRPr lang="en-US" sz="800" i="0" u="none" strike="noStrike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rtl="0">
              <a:spcBef>
                <a:spcPts val="600"/>
              </a:spcBef>
            </a:pPr>
            <a:r>
              <a:rPr lang="en-US" sz="16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Required Services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Transportation to school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School Supplies and meals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Educational support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District McKinney-Vento liaison to ensure rights are upheld</a:t>
            </a:r>
          </a:p>
          <a:p>
            <a:pPr lvl="1">
              <a:spcBef>
                <a:spcPts val="600"/>
              </a:spcBef>
            </a:pPr>
            <a:endParaRPr lang="en-US" sz="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16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Main Challenges Faced by Homeless Youth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Instability: Frequent moves and lack of permanent housing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Poverty &amp; Resource Gaps: Limited access to basic needs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Chronic Absen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teeism: Difficulty attending school regularly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Emotional/Psychological Strain: Impact on mental health and ability to focus on schoolwork</a:t>
            </a:r>
          </a:p>
        </p:txBody>
      </p:sp>
    </p:spTree>
    <p:extLst>
      <p:ext uri="{BB962C8B-B14F-4D97-AF65-F5344CB8AC3E}">
        <p14:creationId xmlns:p14="http://schemas.microsoft.com/office/powerpoint/2010/main" val="1277533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1FDC2DDE-84ED-73BD-B5D0-9C90F0738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049" y="2115457"/>
            <a:ext cx="1005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F1C41E8B-A6B5-FE05-048F-229EC9E63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846" y="1686365"/>
            <a:ext cx="1800225" cy="146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E33794-44DC-389A-B468-37E3E83C2780}"/>
              </a:ext>
            </a:extLst>
          </p:cNvPr>
          <p:cNvSpPr txBox="1"/>
          <p:nvPr/>
        </p:nvSpPr>
        <p:spPr>
          <a:xfrm>
            <a:off x="152401" y="235160"/>
            <a:ext cx="8542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u="none" strike="noStrike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Impacts of Homelessness in LUSD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4980C1-9AF6-1D43-0A9D-91DDB27D919A}"/>
              </a:ext>
            </a:extLst>
          </p:cNvPr>
          <p:cNvSpPr txBox="1"/>
          <p:nvPr/>
        </p:nvSpPr>
        <p:spPr>
          <a:xfrm>
            <a:off x="152401" y="1872343"/>
            <a:ext cx="6850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Lodi USD students experiencing homelessness are eligible for Differentiated Technical Assistance (DTA) due to low performance across the following state priorities: 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66ACFC-B17D-90B0-924F-CAA014DAB6E2}"/>
              </a:ext>
            </a:extLst>
          </p:cNvPr>
          <p:cNvSpPr txBox="1"/>
          <p:nvPr/>
        </p:nvSpPr>
        <p:spPr>
          <a:xfrm>
            <a:off x="5644104" y="2722515"/>
            <a:ext cx="2532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u="sng" strike="noStrike" dirty="0">
                <a:effectLst/>
                <a:latin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 Dashboard 2023</a:t>
            </a:r>
            <a:endParaRPr lang="en-US" dirty="0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81C07079-DE59-5BED-BA58-9C724BED6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86" y="3038787"/>
            <a:ext cx="8737600" cy="425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79C4A1-51B2-B011-19C5-1EF5A04ED2E1}"/>
              </a:ext>
            </a:extLst>
          </p:cNvPr>
          <p:cNvSpPr txBox="1"/>
          <p:nvPr/>
        </p:nvSpPr>
        <p:spPr>
          <a:xfrm>
            <a:off x="312057" y="4470400"/>
            <a:ext cx="8933543" cy="210154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007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Google Shape;237;g30311175523_0_0"/>
          <p:cNvGrpSpPr/>
          <p:nvPr/>
        </p:nvGrpSpPr>
        <p:grpSpPr>
          <a:xfrm>
            <a:off x="-533400" y="7263224"/>
            <a:ext cx="11429970" cy="1757304"/>
            <a:chOff x="0" y="-28575"/>
            <a:chExt cx="4912313" cy="841500"/>
          </a:xfrm>
        </p:grpSpPr>
        <p:sp>
          <p:nvSpPr>
            <p:cNvPr id="238" name="Google Shape;238;g30311175523_0_0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 extrusionOk="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" name="Google Shape;239;g30311175523_0_0"/>
            <p:cNvSpPr txBox="1"/>
            <p:nvPr/>
          </p:nvSpPr>
          <p:spPr>
            <a:xfrm>
              <a:off x="0" y="-28575"/>
              <a:ext cx="812700" cy="84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925" tIns="27925" rIns="27925" bIns="279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2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0" name="Google Shape;240;g30311175523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326" y="7381834"/>
            <a:ext cx="266641" cy="31956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g30311175523_0_0"/>
          <p:cNvSpPr txBox="1"/>
          <p:nvPr/>
        </p:nvSpPr>
        <p:spPr>
          <a:xfrm>
            <a:off x="225975" y="355100"/>
            <a:ext cx="9650700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99"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Homeless Education Supports 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42" name="Google Shape;242;g30311175523_0_0"/>
          <p:cNvSpPr txBox="1"/>
          <p:nvPr/>
        </p:nvSpPr>
        <p:spPr>
          <a:xfrm>
            <a:off x="8826770" y="7439080"/>
            <a:ext cx="8529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g30311175523_0_0"/>
          <p:cNvSpPr txBox="1"/>
          <p:nvPr/>
        </p:nvSpPr>
        <p:spPr>
          <a:xfrm>
            <a:off x="752325" y="1894700"/>
            <a:ext cx="8736900" cy="51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Assists site staff and with identification and enrollment 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Assist CWA with home visits and enrollment 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Process Intake forms and Maintains Case Load Lists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Family support: Referrals, Resources, District Supports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Provide: Emergency food, clothing, hygiene kits, school supplies,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Transportation: Bus Passes and District Transportation 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Warm Handoffs and family check-ins 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 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0311175523_0_0"/>
          <p:cNvSpPr txBox="1"/>
          <p:nvPr/>
        </p:nvSpPr>
        <p:spPr>
          <a:xfrm>
            <a:off x="623325" y="1181025"/>
            <a:ext cx="9056400" cy="659100"/>
          </a:xfrm>
          <a:prstGeom prst="rect">
            <a:avLst/>
          </a:prstGeom>
          <a:solidFill>
            <a:srgbClr val="522E9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30311175523_0_0"/>
          <p:cNvSpPr txBox="1"/>
          <p:nvPr/>
        </p:nvSpPr>
        <p:spPr>
          <a:xfrm>
            <a:off x="1073725" y="5026375"/>
            <a:ext cx="3904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30311175523_0_0"/>
          <p:cNvSpPr txBox="1"/>
          <p:nvPr/>
        </p:nvSpPr>
        <p:spPr>
          <a:xfrm>
            <a:off x="752325" y="1181025"/>
            <a:ext cx="8866500" cy="615600"/>
          </a:xfrm>
          <a:prstGeom prst="rect">
            <a:avLst/>
          </a:prstGeom>
          <a:solidFill>
            <a:srgbClr val="522E9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Community Liaison Assistant Support Examples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oogle Shape;251;g289528f152e_0_186"/>
          <p:cNvGrpSpPr/>
          <p:nvPr/>
        </p:nvGrpSpPr>
        <p:grpSpPr>
          <a:xfrm>
            <a:off x="-533400" y="7263224"/>
            <a:ext cx="11429970" cy="1757304"/>
            <a:chOff x="0" y="-28575"/>
            <a:chExt cx="4912313" cy="841500"/>
          </a:xfrm>
        </p:grpSpPr>
        <p:sp>
          <p:nvSpPr>
            <p:cNvPr id="252" name="Google Shape;252;g289528f152e_0_186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 extrusionOk="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" name="Google Shape;253;g289528f152e_0_186"/>
            <p:cNvSpPr txBox="1"/>
            <p:nvPr/>
          </p:nvSpPr>
          <p:spPr>
            <a:xfrm>
              <a:off x="0" y="-28575"/>
              <a:ext cx="812700" cy="84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925" tIns="27925" rIns="27925" bIns="279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2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54" name="Google Shape;254;g289528f152e_0_1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326" y="7381834"/>
            <a:ext cx="266641" cy="31956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89528f152e_0_186"/>
          <p:cNvSpPr txBox="1"/>
          <p:nvPr/>
        </p:nvSpPr>
        <p:spPr>
          <a:xfrm>
            <a:off x="225975" y="355100"/>
            <a:ext cx="9650700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99"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Homeless Education Supports 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56" name="Google Shape;256;g289528f152e_0_186"/>
          <p:cNvSpPr txBox="1"/>
          <p:nvPr/>
        </p:nvSpPr>
        <p:spPr>
          <a:xfrm>
            <a:off x="8826770" y="7439080"/>
            <a:ext cx="8529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289528f152e_0_186"/>
          <p:cNvSpPr txBox="1"/>
          <p:nvPr/>
        </p:nvSpPr>
        <p:spPr>
          <a:xfrm>
            <a:off x="547925" y="2128474"/>
            <a:ext cx="4053104" cy="5123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Provide students with backpacks, school supplies, hygiene kits</a:t>
            </a:r>
          </a:p>
          <a:p>
            <a:pPr marL="889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tabLst/>
              <a:defRPr/>
            </a:pP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Outreach to “His Clothes” closet clothing donation service</a:t>
            </a:r>
          </a:p>
          <a:p>
            <a:pPr marL="889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tabLst/>
              <a:defRPr/>
            </a:pP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Assist students in signing up for clubs, after-school tutoring, registration for Bridge</a:t>
            </a:r>
          </a:p>
          <a:p>
            <a:pPr marL="889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tabLst/>
              <a:defRPr/>
            </a:pP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Provide bus passes</a:t>
            </a:r>
          </a:p>
          <a:p>
            <a:pPr marL="889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tabLst/>
              <a:defRPr/>
            </a:pP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Connect w/parents regarding attendance to support Child Welfare &amp; Attendance Advisor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g289528f152e_0_186"/>
          <p:cNvSpPr txBox="1"/>
          <p:nvPr/>
        </p:nvSpPr>
        <p:spPr>
          <a:xfrm>
            <a:off x="6073100" y="21351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9" name="Google Shape;259;g289528f152e_0_186"/>
          <p:cNvSpPr txBox="1"/>
          <p:nvPr/>
        </p:nvSpPr>
        <p:spPr>
          <a:xfrm>
            <a:off x="5145313" y="2135174"/>
            <a:ext cx="4245429" cy="506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Academic support</a:t>
            </a:r>
          </a:p>
          <a:p>
            <a:pPr marL="889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tabLst/>
              <a:defRPr/>
            </a:pP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Participate in IEP meetings</a:t>
            </a:r>
          </a:p>
          <a:p>
            <a:pPr marL="889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tabLst/>
              <a:defRPr/>
            </a:pP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Create plans for general success</a:t>
            </a:r>
          </a:p>
          <a:p>
            <a:pPr marL="889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tabLst/>
              <a:defRPr/>
            </a:pP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Help obtain hotspots</a:t>
            </a:r>
          </a:p>
          <a:p>
            <a:pPr marL="889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tabLst/>
              <a:defRPr/>
            </a:pP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Obtain tickets to events</a:t>
            </a:r>
          </a:p>
          <a:p>
            <a:pPr marL="889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tabLst/>
              <a:defRPr/>
            </a:pP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Share trauma-informed resources with teaching staff</a:t>
            </a:r>
          </a:p>
          <a:p>
            <a:pPr marL="889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tabLst/>
              <a:defRPr/>
            </a:pP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CAPC referrals</a:t>
            </a:r>
          </a:p>
          <a:p>
            <a:pPr marL="889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tabLst/>
              <a:defRPr/>
            </a:pP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Attend staff meetings</a:t>
            </a:r>
          </a:p>
          <a:p>
            <a:pPr marL="889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tabLst/>
              <a:defRPr/>
            </a:pP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Communication &amp; encouragement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60" name="Google Shape;260;g289528f152e_0_186"/>
          <p:cNvSpPr txBox="1"/>
          <p:nvPr/>
        </p:nvSpPr>
        <p:spPr>
          <a:xfrm>
            <a:off x="623325" y="1181025"/>
            <a:ext cx="9056400" cy="659100"/>
          </a:xfrm>
          <a:prstGeom prst="rect">
            <a:avLst/>
          </a:prstGeom>
          <a:solidFill>
            <a:srgbClr val="522E9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Teacher on Special Assignment Support Examples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  <p:sp>
        <p:nvSpPr>
          <p:cNvPr id="261" name="Google Shape;261;g289528f152e_0_186"/>
          <p:cNvSpPr txBox="1"/>
          <p:nvPr/>
        </p:nvSpPr>
        <p:spPr>
          <a:xfrm>
            <a:off x="2750125" y="6977380"/>
            <a:ext cx="3904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g28abcf72839_2_0"/>
          <p:cNvGrpSpPr/>
          <p:nvPr/>
        </p:nvGrpSpPr>
        <p:grpSpPr>
          <a:xfrm>
            <a:off x="-533400" y="7263224"/>
            <a:ext cx="11429970" cy="1757304"/>
            <a:chOff x="0" y="-28575"/>
            <a:chExt cx="4912313" cy="841500"/>
          </a:xfrm>
        </p:grpSpPr>
        <p:sp>
          <p:nvSpPr>
            <p:cNvPr id="267" name="Google Shape;267;g28abcf72839_2_0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 extrusionOk="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8" name="Google Shape;268;g28abcf72839_2_0"/>
            <p:cNvSpPr txBox="1"/>
            <p:nvPr/>
          </p:nvSpPr>
          <p:spPr>
            <a:xfrm>
              <a:off x="0" y="-28575"/>
              <a:ext cx="812700" cy="84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925" tIns="27925" rIns="27925" bIns="279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2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69" name="Google Shape;269;g28abcf72839_2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326" y="7381834"/>
            <a:ext cx="266641" cy="31956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g28abcf72839_2_0"/>
          <p:cNvSpPr txBox="1"/>
          <p:nvPr/>
        </p:nvSpPr>
        <p:spPr>
          <a:xfrm>
            <a:off x="225975" y="355100"/>
            <a:ext cx="9650700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99"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Homeless Education Supports 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1" name="Google Shape;271;g28abcf72839_2_0"/>
          <p:cNvSpPr txBox="1"/>
          <p:nvPr/>
        </p:nvSpPr>
        <p:spPr>
          <a:xfrm>
            <a:off x="8826770" y="7439080"/>
            <a:ext cx="8529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g28abcf72839_2_0"/>
          <p:cNvSpPr txBox="1"/>
          <p:nvPr/>
        </p:nvSpPr>
        <p:spPr>
          <a:xfrm>
            <a:off x="752325" y="1894700"/>
            <a:ext cx="8736900" cy="51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Social Emotional Support: addressing concerns such as grief, self esteem, confidence, character development, self-regulation, positive  &amp; building positive peer relationships/friendships, and social transition for middle school students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Academic &amp; Career Guidance: Discussing college and career plans to help them see a better future, FAFSA application support, providing resources for College Aid, and high school course planning support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Personal Needs Assistance: Ensuring students have the resources to succeed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68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★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Additional Support: A trusted adult that they can speak to and ask for help, creating a reliable support network 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g28abcf72839_2_0"/>
          <p:cNvSpPr txBox="1"/>
          <p:nvPr/>
        </p:nvSpPr>
        <p:spPr>
          <a:xfrm>
            <a:off x="623325" y="1181025"/>
            <a:ext cx="9056400" cy="659100"/>
          </a:xfrm>
          <a:prstGeom prst="rect">
            <a:avLst/>
          </a:prstGeom>
          <a:solidFill>
            <a:srgbClr val="522E9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g28abcf72839_2_0"/>
          <p:cNvSpPr txBox="1"/>
          <p:nvPr/>
        </p:nvSpPr>
        <p:spPr>
          <a:xfrm>
            <a:off x="1073725" y="5026375"/>
            <a:ext cx="3904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g28abcf72839_2_0"/>
          <p:cNvSpPr txBox="1"/>
          <p:nvPr/>
        </p:nvSpPr>
        <p:spPr>
          <a:xfrm>
            <a:off x="752325" y="1181025"/>
            <a:ext cx="7234500" cy="615600"/>
          </a:xfrm>
          <a:prstGeom prst="rect">
            <a:avLst/>
          </a:prstGeom>
          <a:solidFill>
            <a:srgbClr val="522E9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Counseling Support Examples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257" y="0"/>
            <a:ext cx="10055885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F21B660649A74FA599B1877FBE8723" ma:contentTypeVersion="14" ma:contentTypeDescription="Create a new document." ma:contentTypeScope="" ma:versionID="57e7217870a80119c66af895a278db62">
  <xsd:schema xmlns:xsd="http://www.w3.org/2001/XMLSchema" xmlns:xs="http://www.w3.org/2001/XMLSchema" xmlns:p="http://schemas.microsoft.com/office/2006/metadata/properties" xmlns:ns2="9b88666b-371e-4767-92c1-2b147138b2f8" xmlns:ns3="cf3a78aa-ead2-4ce7-b625-5bb761948c87" targetNamespace="http://schemas.microsoft.com/office/2006/metadata/properties" ma:root="true" ma:fieldsID="011e76c865e3bd8f22abd02d39232fc3" ns2:_="" ns3:_="">
    <xsd:import namespace="9b88666b-371e-4767-92c1-2b147138b2f8"/>
    <xsd:import namespace="cf3a78aa-ead2-4ce7-b625-5bb761948c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88666b-371e-4767-92c1-2b147138b2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25d53e71-566c-48f4-b30c-65c2fe6cda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3a78aa-ead2-4ce7-b625-5bb761948c8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634f1d5-6daa-4553-99c7-e5144c5e6ae9}" ma:internalName="TaxCatchAll" ma:showField="CatchAllData" ma:web="cf3a78aa-ead2-4ce7-b625-5bb761948c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277C59-16B0-412A-9E6D-D45349314DD4}"/>
</file>

<file path=customXml/itemProps2.xml><?xml version="1.0" encoding="utf-8"?>
<ds:datastoreItem xmlns:ds="http://schemas.openxmlformats.org/officeDocument/2006/customXml" ds:itemID="{B5254415-C4F4-47B6-A5ED-2401032D7773}"/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1483</Words>
  <Application>Microsoft Office PowerPoint</Application>
  <PresentationFormat>Custom</PresentationFormat>
  <Paragraphs>204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Cambria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Template_07.14.22_V2</dc:title>
  <dc:creator>Kelly Collins (Educational Support Srvcs)</dc:creator>
  <cp:lastModifiedBy>Paul Warren (Student Srvcs - SELPA)</cp:lastModifiedBy>
  <cp:revision>118</cp:revision>
  <cp:lastPrinted>2022-07-14T23:16:16Z</cp:lastPrinted>
  <dcterms:created xsi:type="dcterms:W3CDTF">2006-08-16T00:00:00Z</dcterms:created>
  <dcterms:modified xsi:type="dcterms:W3CDTF">2024-09-24T17:43:53Z</dcterms:modified>
  <dc:identifier>DAFGO_FR7zI</dc:identifier>
</cp:coreProperties>
</file>