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9" r:id="rId4"/>
    <p:sldId id="259" r:id="rId5"/>
    <p:sldId id="258" r:id="rId6"/>
  </p:sldIdLst>
  <p:sldSz cx="10058400" cy="7772400"/>
  <p:notesSz cx="7023100" cy="9309100"/>
  <p:embeddedFontLst>
    <p:embeddedFont>
      <p:font typeface="Calibri" panose="020F0502020204030204" pitchFamily="34" charset="0"/>
      <p:regular r:id="rId7"/>
      <p:bold r:id="rId8"/>
      <p:italic r:id="rId9"/>
      <p:boldItalic r:id="rId10"/>
    </p:embeddedFont>
    <p:embeddedFont>
      <p:font typeface="Cambria" panose="02040503050406030204" pitchFamily="18"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D0E5B3-623E-010B-527E-E8C17784EC7F}" v="895" dt="2024-07-08T20:41:32.908"/>
    <p1510:client id="{9A174230-6F3B-FACD-0764-01A4AD37A108}" v="3" dt="2024-07-10T19:46:40.622"/>
    <p1510:client id="{9CBA52BC-8D56-8ECD-84D7-73D1B01A7D8B}" v="6" dt="2024-07-08T22:58:27.939"/>
    <p1510:client id="{E90F0FB2-1B4B-E987-0B71-51306B835248}" v="935" dt="2024-07-10T17:17:21.402"/>
    <p1510:client id="{EE1E9F84-5655-8EED-BF46-80DB27ECE36E}" v="313" dt="2024-07-09T15:21:00.8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2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aedn.assembly.ca.gov/system/files/2024-04/ab-3216.pdf"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420624" y="2577305"/>
            <a:ext cx="9079992" cy="898066"/>
          </a:xfrm>
          <a:prstGeom prst="rect">
            <a:avLst/>
          </a:prstGeom>
        </p:spPr>
        <p:txBody>
          <a:bodyPr wrap="square" lIns="0" tIns="0" rIns="0" bIns="0" rtlCol="0" anchor="t">
            <a:spAutoFit/>
          </a:bodyPr>
          <a:lstStyle/>
          <a:p>
            <a:pPr algn="ctr">
              <a:lnSpc>
                <a:spcPts val="7700"/>
              </a:lnSpc>
            </a:pPr>
            <a:r>
              <a:rPr lang="en-US" sz="5400" b="1">
                <a:solidFill>
                  <a:srgbClr val="522E91"/>
                </a:solidFill>
                <a:latin typeface="Cambria"/>
                <a:ea typeface="Cambria"/>
              </a:rPr>
              <a:t>Student Mobile Device Use </a:t>
            </a:r>
            <a:endParaRPr lang="en-US" sz="5400" b="1">
              <a:solidFill>
                <a:srgbClr val="522E91"/>
              </a:solidFill>
              <a:latin typeface="Cambria" panose="02040503050406030204" pitchFamily="18" charset="0"/>
              <a:ea typeface="Cambria" panose="02040503050406030204" pitchFamily="18" charset="0"/>
            </a:endParaRPr>
          </a:p>
        </p:txBody>
      </p:sp>
      <p:sp>
        <p:nvSpPr>
          <p:cNvPr id="7" name="TextBox 7"/>
          <p:cNvSpPr txBox="1"/>
          <p:nvPr/>
        </p:nvSpPr>
        <p:spPr>
          <a:xfrm>
            <a:off x="2089302" y="3696690"/>
            <a:ext cx="5879099" cy="409536"/>
          </a:xfrm>
          <a:prstGeom prst="rect">
            <a:avLst/>
          </a:prstGeom>
        </p:spPr>
        <p:txBody>
          <a:bodyPr lIns="0" tIns="0" rIns="0" bIns="0" rtlCol="0" anchor="t">
            <a:spAutoFit/>
          </a:bodyPr>
          <a:lstStyle/>
          <a:p>
            <a:pPr algn="ctr">
              <a:lnSpc>
                <a:spcPts val="3500"/>
              </a:lnSpc>
            </a:pPr>
            <a:r>
              <a:rPr lang="en-US" sz="2500">
                <a:solidFill>
                  <a:srgbClr val="522E91"/>
                </a:solidFill>
                <a:latin typeface="Cambria"/>
                <a:ea typeface="Cambria"/>
              </a:rPr>
              <a:t>By: Mark J. Dawson, Area Director: Area 1</a:t>
            </a:r>
          </a:p>
        </p:txBody>
      </p:sp>
      <p:sp>
        <p:nvSpPr>
          <p:cNvPr id="4" name="TextBox 7">
            <a:extLst>
              <a:ext uri="{FF2B5EF4-FFF2-40B4-BE49-F238E27FC236}">
                <a16:creationId xmlns:a16="http://schemas.microsoft.com/office/drawing/2014/main" id="{A4D1D978-E631-71D3-ACAD-0BFEA9FF2510}"/>
              </a:ext>
            </a:extLst>
          </p:cNvPr>
          <p:cNvSpPr txBox="1"/>
          <p:nvPr/>
        </p:nvSpPr>
        <p:spPr>
          <a:xfrm>
            <a:off x="2089172" y="4886745"/>
            <a:ext cx="5879099" cy="418769"/>
          </a:xfrm>
          <a:prstGeom prst="rect">
            <a:avLst/>
          </a:prstGeom>
        </p:spPr>
        <p:txBody>
          <a:bodyPr lIns="0" tIns="0" rIns="0" bIns="0" rtlCol="0" anchor="t">
            <a:spAutoFit/>
          </a:bodyPr>
          <a:lstStyle/>
          <a:p>
            <a:pPr algn="ctr">
              <a:lnSpc>
                <a:spcPts val="3500"/>
              </a:lnSpc>
            </a:pPr>
            <a:r>
              <a:rPr lang="en-US" sz="2500">
                <a:solidFill>
                  <a:srgbClr val="522E91"/>
                </a:solidFill>
                <a:latin typeface="Cambria"/>
                <a:ea typeface="Cambria"/>
              </a:rPr>
              <a:t>Date: July 16, 2024</a:t>
            </a:r>
            <a:endParaRPr lang="en-US"/>
          </a:p>
        </p:txBody>
      </p:sp>
      <p:sp>
        <p:nvSpPr>
          <p:cNvPr id="2" name="TextBox 7">
            <a:extLst>
              <a:ext uri="{FF2B5EF4-FFF2-40B4-BE49-F238E27FC236}">
                <a16:creationId xmlns:a16="http://schemas.microsoft.com/office/drawing/2014/main" id="{21C82914-036B-3F21-3E96-8BCA880AFFD1}"/>
              </a:ext>
            </a:extLst>
          </p:cNvPr>
          <p:cNvSpPr txBox="1"/>
          <p:nvPr/>
        </p:nvSpPr>
        <p:spPr>
          <a:xfrm>
            <a:off x="2088371" y="4175460"/>
            <a:ext cx="5879099" cy="409536"/>
          </a:xfrm>
          <a:prstGeom prst="rect">
            <a:avLst/>
          </a:prstGeom>
        </p:spPr>
        <p:txBody>
          <a:bodyPr lIns="0" tIns="0" rIns="0" bIns="0" rtlCol="0" anchor="t">
            <a:spAutoFit/>
          </a:bodyPr>
          <a:lstStyle/>
          <a:p>
            <a:pPr algn="ctr">
              <a:lnSpc>
                <a:spcPts val="3500"/>
              </a:lnSpc>
            </a:pPr>
            <a:r>
              <a:rPr lang="en-US" sz="2500">
                <a:solidFill>
                  <a:srgbClr val="522E91"/>
                </a:solidFill>
                <a:latin typeface="Cambria"/>
                <a:ea typeface="Cambria"/>
              </a:rPr>
              <a:t>Education Services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1600">
              <a:latin typeface="Cambria"/>
              <a:ea typeface="Cambria"/>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chemeClr val="bg1"/>
                </a:solidFill>
                <a:latin typeface="Cambria"/>
                <a:ea typeface="Cambria"/>
                <a:cs typeface="Calibri"/>
              </a:rPr>
              <a:t>Executive Summary</a:t>
            </a:r>
          </a:p>
        </p:txBody>
      </p:sp>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457200" y="1940976"/>
            <a:ext cx="8940925" cy="4185187"/>
          </a:xfrm>
        </p:spPr>
        <p:txBody>
          <a:bodyPr vert="horz" lIns="91440" tIns="45720" rIns="91440" bIns="45720" rtlCol="0" anchor="t">
            <a:normAutofit lnSpcReduction="10000"/>
          </a:bodyPr>
          <a:lstStyle/>
          <a:p>
            <a:pPr marL="0" indent="0">
              <a:buNone/>
            </a:pPr>
            <a:r>
              <a:rPr lang="en-US" b="1">
                <a:ea typeface="Calibri"/>
                <a:cs typeface="Calibri"/>
              </a:rPr>
              <a:t>Rationale</a:t>
            </a:r>
          </a:p>
          <a:p>
            <a:pPr marL="457200" indent="-457200"/>
            <a:r>
              <a:rPr lang="en-US">
                <a:ea typeface="Calibri"/>
                <a:cs typeface="Calibri"/>
                <a:hlinkClick r:id="rId3"/>
              </a:rPr>
              <a:t>Assembly Bill 3216</a:t>
            </a:r>
            <a:r>
              <a:rPr lang="en-US">
                <a:ea typeface="Calibri"/>
                <a:cs typeface="Calibri"/>
              </a:rPr>
              <a:t> was proposed in February of this year and would require school districts to limit or prohibit the use by its pupils of smartphones, except in specified circumstances by July of 2025</a:t>
            </a:r>
            <a:endParaRPr lang="en-US">
              <a:cs typeface="Calibri"/>
            </a:endParaRPr>
          </a:p>
          <a:p>
            <a:pPr marL="457200" indent="-457200"/>
            <a:r>
              <a:rPr lang="en-US">
                <a:cs typeface="Calibri"/>
              </a:rPr>
              <a:t>Student smartphone use creates a disruption to the learning environment. </a:t>
            </a:r>
          </a:p>
          <a:p>
            <a:pPr marL="457200" indent="-457200"/>
            <a:endParaRPr lang="en-US">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046F47-25A6-CC77-9AEB-6ADC5BD39ACC}"/>
              </a:ext>
            </a:extLst>
          </p:cNvPr>
          <p:cNvSpPr txBox="1"/>
          <p:nvPr/>
        </p:nvSpPr>
        <p:spPr>
          <a:xfrm>
            <a:off x="1053970" y="517497"/>
            <a:ext cx="79595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chemeClr val="bg1"/>
                </a:solidFill>
                <a:latin typeface="Cambria"/>
                <a:ea typeface="Cambria"/>
                <a:cs typeface="Calibri"/>
              </a:rPr>
              <a:t>Executive Summary</a:t>
            </a:r>
          </a:p>
        </p:txBody>
      </p:sp>
      <p:sp>
        <p:nvSpPr>
          <p:cNvPr id="2" name="Title 1">
            <a:extLst>
              <a:ext uri="{FF2B5EF4-FFF2-40B4-BE49-F238E27FC236}">
                <a16:creationId xmlns:a16="http://schemas.microsoft.com/office/drawing/2014/main" id="{3EC32413-4FFC-BAF0-220E-BEAEF088CD25}"/>
              </a:ext>
            </a:extLst>
          </p:cNvPr>
          <p:cNvSpPr>
            <a:spLocks noGrp="1"/>
          </p:cNvSpPr>
          <p:nvPr>
            <p:ph type="title"/>
          </p:nvPr>
        </p:nvSpPr>
        <p:spPr>
          <a:xfrm>
            <a:off x="544556" y="1347553"/>
            <a:ext cx="8554064" cy="1192903"/>
          </a:xfrm>
        </p:spPr>
        <p:txBody>
          <a:bodyPr>
            <a:normAutofit/>
          </a:bodyPr>
          <a:lstStyle/>
          <a:p>
            <a:r>
              <a:rPr lang="en-US" sz="3200" b="1" dirty="0">
                <a:cs typeface="Calibri"/>
              </a:rPr>
              <a:t>This is an issue in California and Nationwide</a:t>
            </a:r>
            <a:r>
              <a:rPr lang="en-US" b="1" dirty="0">
                <a:cs typeface="Calibri"/>
              </a:rPr>
              <a:t> </a:t>
            </a:r>
            <a:endParaRPr lang="en-US" b="1" dirty="0">
              <a:ea typeface="Calibri"/>
              <a:cs typeface="Calibri"/>
            </a:endParaRPr>
          </a:p>
        </p:txBody>
      </p:sp>
      <p:sp>
        <p:nvSpPr>
          <p:cNvPr id="5" name="Content Placeholder 4">
            <a:extLst>
              <a:ext uri="{FF2B5EF4-FFF2-40B4-BE49-F238E27FC236}">
                <a16:creationId xmlns:a16="http://schemas.microsoft.com/office/drawing/2014/main" id="{DBA01288-EE03-2C8E-25C5-52AAE944D228}"/>
              </a:ext>
            </a:extLst>
          </p:cNvPr>
          <p:cNvSpPr>
            <a:spLocks noGrp="1"/>
          </p:cNvSpPr>
          <p:nvPr>
            <p:ph sz="half" idx="1"/>
          </p:nvPr>
        </p:nvSpPr>
        <p:spPr>
          <a:xfrm>
            <a:off x="544555" y="2298843"/>
            <a:ext cx="4038600" cy="4525963"/>
          </a:xfrm>
        </p:spPr>
        <p:txBody>
          <a:bodyPr vert="horz" lIns="91440" tIns="45720" rIns="91440" bIns="45720" rtlCol="0" anchor="t">
            <a:normAutofit fontScale="92500" lnSpcReduction="10000"/>
          </a:bodyPr>
          <a:lstStyle/>
          <a:p>
            <a:endParaRPr lang="en-US" sz="2800">
              <a:ea typeface="Calibri"/>
              <a:cs typeface="Calibri"/>
            </a:endParaRPr>
          </a:p>
          <a:p>
            <a:pPr marL="0" indent="0">
              <a:buNone/>
            </a:pPr>
            <a:endParaRPr lang="en-US">
              <a:cs typeface="Calibri"/>
            </a:endParaRPr>
          </a:p>
          <a:p>
            <a:endParaRPr lang="en-US" sz="2800">
              <a:ea typeface="Calibri"/>
              <a:cs typeface="Calibri"/>
            </a:endParaRPr>
          </a:p>
        </p:txBody>
      </p:sp>
      <p:sp>
        <p:nvSpPr>
          <p:cNvPr id="8" name="Content Placeholder 7">
            <a:extLst>
              <a:ext uri="{FF2B5EF4-FFF2-40B4-BE49-F238E27FC236}">
                <a16:creationId xmlns:a16="http://schemas.microsoft.com/office/drawing/2014/main" id="{5CF3022C-47EC-8FD3-7C22-719BB5B1635B}"/>
              </a:ext>
            </a:extLst>
          </p:cNvPr>
          <p:cNvSpPr>
            <a:spLocks noGrp="1"/>
          </p:cNvSpPr>
          <p:nvPr>
            <p:ph sz="half" idx="2"/>
          </p:nvPr>
        </p:nvSpPr>
        <p:spPr>
          <a:xfrm>
            <a:off x="5035062" y="2548358"/>
            <a:ext cx="4250749" cy="4688148"/>
          </a:xfrm>
        </p:spPr>
        <p:txBody>
          <a:bodyPr vert="horz" lIns="91440" tIns="45720" rIns="91440" bIns="45720" rtlCol="0" anchor="t">
            <a:normAutofit fontScale="92500" lnSpcReduction="10000"/>
          </a:bodyPr>
          <a:lstStyle/>
          <a:p>
            <a:r>
              <a:rPr lang="en-US" sz="2500">
                <a:cs typeface="Calibri"/>
              </a:rPr>
              <a:t>Roseville City Schools changed their policy to read: </a:t>
            </a:r>
            <a:r>
              <a:rPr lang="en-US" sz="2200" i="1">
                <a:cs typeface="Calibri"/>
              </a:rPr>
              <a:t>"Students in TK-8 may not use cell phones, smartphones, smartwatches, or other mobile communication devices once they have entered campus for the instructional day.... Students in grades 6-8 may resume the use of their mobile communication devices after the last period of the day, and during after-school extracurricular and sporting activities." </a:t>
            </a:r>
            <a:r>
              <a:rPr lang="en-US" sz="2200">
                <a:cs typeface="Calibri"/>
              </a:rPr>
              <a:t>This policy takes effect in August of 2024. </a:t>
            </a:r>
          </a:p>
          <a:p>
            <a:endParaRPr lang="en-US" sz="2000">
              <a:cs typeface="Calibri"/>
            </a:endParaRPr>
          </a:p>
        </p:txBody>
      </p:sp>
      <p:sp>
        <p:nvSpPr>
          <p:cNvPr id="9" name="TextBox 8">
            <a:extLst>
              <a:ext uri="{FF2B5EF4-FFF2-40B4-BE49-F238E27FC236}">
                <a16:creationId xmlns:a16="http://schemas.microsoft.com/office/drawing/2014/main" id="{3AEF86A2-CBCA-7897-2708-5942201D3AD8}"/>
              </a:ext>
            </a:extLst>
          </p:cNvPr>
          <p:cNvSpPr txBox="1"/>
          <p:nvPr/>
        </p:nvSpPr>
        <p:spPr>
          <a:xfrm>
            <a:off x="213284" y="2547257"/>
            <a:ext cx="4365522"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200">
                <a:cs typeface="Arial"/>
              </a:rPr>
              <a:t>Earlier this year the Los Angeles Unified School District passed a resolution requiring the district to implement a policy that would ban cellphones during the school day by January of 2025. ​</a:t>
            </a:r>
          </a:p>
        </p:txBody>
      </p:sp>
    </p:spTree>
    <p:extLst>
      <p:ext uri="{BB962C8B-B14F-4D97-AF65-F5344CB8AC3E}">
        <p14:creationId xmlns:p14="http://schemas.microsoft.com/office/powerpoint/2010/main" val="541450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1600">
              <a:latin typeface="Cambria"/>
              <a:ea typeface="Cambria"/>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chemeClr val="bg1"/>
                </a:solidFill>
                <a:latin typeface="Cambria"/>
                <a:ea typeface="Cambria"/>
                <a:cs typeface="Calibri"/>
              </a:rPr>
              <a:t>Lodi USD's Plan</a:t>
            </a:r>
          </a:p>
        </p:txBody>
      </p:sp>
      <p:sp>
        <p:nvSpPr>
          <p:cNvPr id="5" name="Content Placeholder 4">
            <a:extLst>
              <a:ext uri="{FF2B5EF4-FFF2-40B4-BE49-F238E27FC236}">
                <a16:creationId xmlns:a16="http://schemas.microsoft.com/office/drawing/2014/main" id="{DBA01288-EE03-2C8E-25C5-52AAE944D228}"/>
              </a:ext>
            </a:extLst>
          </p:cNvPr>
          <p:cNvSpPr>
            <a:spLocks noGrp="1"/>
          </p:cNvSpPr>
          <p:nvPr>
            <p:ph idx="1"/>
          </p:nvPr>
        </p:nvSpPr>
        <p:spPr>
          <a:xfrm>
            <a:off x="457200" y="1940976"/>
            <a:ext cx="8953405" cy="4185187"/>
          </a:xfrm>
        </p:spPr>
        <p:txBody>
          <a:bodyPr vert="horz" lIns="91440" tIns="45720" rIns="91440" bIns="45720" rtlCol="0" anchor="t">
            <a:normAutofit/>
          </a:bodyPr>
          <a:lstStyle/>
          <a:p>
            <a:pPr marL="0" indent="0">
              <a:buNone/>
            </a:pPr>
            <a:r>
              <a:rPr lang="en-US" b="1" dirty="0">
                <a:ea typeface="Calibri"/>
                <a:cs typeface="Calibri"/>
              </a:rPr>
              <a:t>Next Steps </a:t>
            </a:r>
          </a:p>
          <a:p>
            <a:pPr marL="457200" indent="-457200"/>
            <a:r>
              <a:rPr lang="en-US" sz="2800" dirty="0">
                <a:ea typeface="Calibri"/>
                <a:cs typeface="Calibri"/>
              </a:rPr>
              <a:t>During the first quarter of the 2024-2025 school year Education Services and school sites will work with staff, families and students in an effort to gather feedback.</a:t>
            </a:r>
          </a:p>
          <a:p>
            <a:pPr marL="457200" indent="-457200"/>
            <a:r>
              <a:rPr lang="en-US" sz="2800" dirty="0">
                <a:ea typeface="Calibri"/>
                <a:cs typeface="Calibri"/>
              </a:rPr>
              <a:t>Gather data from </a:t>
            </a:r>
            <a:r>
              <a:rPr lang="en-US" sz="2800" dirty="0" err="1">
                <a:ea typeface="Calibri"/>
                <a:cs typeface="Calibri"/>
              </a:rPr>
              <a:t>Millswood</a:t>
            </a:r>
            <a:r>
              <a:rPr lang="en-US" sz="2800" dirty="0">
                <a:ea typeface="Calibri"/>
                <a:cs typeface="Calibri"/>
              </a:rPr>
              <a:t> Middle School which is currently piloting a policy that prohibits student smartphone use during the school day </a:t>
            </a:r>
          </a:p>
          <a:p>
            <a:pPr marL="0" indent="0">
              <a:buNone/>
            </a:pPr>
            <a:endParaRPr lang="en-US">
              <a:ea typeface="Calibri"/>
              <a:cs typeface="Calibri"/>
            </a:endParaRPr>
          </a:p>
          <a:p>
            <a:pPr marL="0" indent="0">
              <a:buNone/>
            </a:pPr>
            <a:endParaRPr lang="en-US">
              <a:ea typeface="Calibri"/>
              <a:cs typeface="Calibri"/>
            </a:endParaRPr>
          </a:p>
          <a:p>
            <a:pPr marL="0" indent="0">
              <a:buNone/>
            </a:pPr>
            <a:endParaRPr lang="en-US">
              <a:ea typeface="Calibri"/>
              <a:cs typeface="Calibri"/>
            </a:endParaRPr>
          </a:p>
        </p:txBody>
      </p:sp>
    </p:spTree>
    <p:extLst>
      <p:ext uri="{BB962C8B-B14F-4D97-AF65-F5344CB8AC3E}">
        <p14:creationId xmlns:p14="http://schemas.microsoft.com/office/powerpoint/2010/main" val="203276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57" y="0"/>
            <a:ext cx="10055885" cy="777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247</Words>
  <Application>Microsoft Office PowerPoint</Application>
  <PresentationFormat>Custom</PresentationFormat>
  <Paragraphs>18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Calibri</vt:lpstr>
      <vt:lpstr>Cambria</vt:lpstr>
      <vt:lpstr>Arial</vt:lpstr>
      <vt:lpstr>Office Theme</vt:lpstr>
      <vt:lpstr>PowerPoint Presentation</vt:lpstr>
      <vt:lpstr>PowerPoint Presentation</vt:lpstr>
      <vt:lpstr>This is an issue in California and Nationwide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Mark Dawson (Educational Services Area 1)</dc:creator>
  <cp:lastModifiedBy>Lori Lott (Educational Support Srvcs)</cp:lastModifiedBy>
  <cp:revision>5</cp:revision>
  <cp:lastPrinted>2022-07-14T23:16:16Z</cp:lastPrinted>
  <dcterms:created xsi:type="dcterms:W3CDTF">2006-08-16T00:00:00Z</dcterms:created>
  <dcterms:modified xsi:type="dcterms:W3CDTF">2024-07-10T22:00:09Z</dcterms:modified>
  <dc:identifier>DAFGO_FR7zI</dc:identifier>
</cp:coreProperties>
</file>