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60" r:id="rId7"/>
    <p:sldId id="263" r:id="rId8"/>
    <p:sldId id="264" r:id="rId9"/>
    <p:sldId id="261" r:id="rId10"/>
    <p:sldId id="258" r:id="rId11"/>
  </p:sldIdLst>
  <p:sldSz cx="10058400" cy="7772400"/>
  <p:notesSz cx="7023100" cy="9309100"/>
  <p:embeddedFontLst>
    <p:embeddedFont>
      <p:font typeface="Cambria" panose="02040503050406030204" pitchFamily="18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147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a Estrada (Joe Serna Jr Charter)" userId="f93b6b3c-508b-4bd7-a237-3f31d4791a1b" providerId="ADAL" clId="{16AAF7E7-FB46-4D6A-BC68-43DF3A3E0D57}"/>
    <pc:docChg chg="custSel modSld">
      <pc:chgData name="Alejandra Estrada (Joe Serna Jr Charter)" userId="f93b6b3c-508b-4bd7-a237-3f31d4791a1b" providerId="ADAL" clId="{16AAF7E7-FB46-4D6A-BC68-43DF3A3E0D57}" dt="2025-05-27T18:37:26.667" v="95" actId="20577"/>
      <pc:docMkLst>
        <pc:docMk/>
      </pc:docMkLst>
      <pc:sldChg chg="modSp mod">
        <pc:chgData name="Alejandra Estrada (Joe Serna Jr Charter)" userId="f93b6b3c-508b-4bd7-a237-3f31d4791a1b" providerId="ADAL" clId="{16AAF7E7-FB46-4D6A-BC68-43DF3A3E0D57}" dt="2025-05-27T18:36:48.181" v="91" actId="20577"/>
        <pc:sldMkLst>
          <pc:docMk/>
          <pc:sldMk cId="0" sldId="256"/>
        </pc:sldMkLst>
        <pc:spChg chg="mod">
          <ac:chgData name="Alejandra Estrada (Joe Serna Jr Charter)" userId="f93b6b3c-508b-4bd7-a237-3f31d4791a1b" providerId="ADAL" clId="{16AAF7E7-FB46-4D6A-BC68-43DF3A3E0D57}" dt="2025-05-27T18:36:48.181" v="91" actId="20577"/>
          <ac:spMkLst>
            <pc:docMk/>
            <pc:sldMk cId="0" sldId="256"/>
            <ac:spMk id="2" creationId="{21C82914-036B-3F21-3E96-8BCA880AFFD1}"/>
          </ac:spMkLst>
        </pc:spChg>
      </pc:sldChg>
      <pc:sldChg chg="modSp mod">
        <pc:chgData name="Alejandra Estrada (Joe Serna Jr Charter)" userId="f93b6b3c-508b-4bd7-a237-3f31d4791a1b" providerId="ADAL" clId="{16AAF7E7-FB46-4D6A-BC68-43DF3A3E0D57}" dt="2025-05-23T19:13:22.414" v="72" actId="13926"/>
        <pc:sldMkLst>
          <pc:docMk/>
          <pc:sldMk cId="0" sldId="257"/>
        </pc:sldMkLst>
        <pc:spChg chg="mod">
          <ac:chgData name="Alejandra Estrada (Joe Serna Jr Charter)" userId="f93b6b3c-508b-4bd7-a237-3f31d4791a1b" providerId="ADAL" clId="{16AAF7E7-FB46-4D6A-BC68-43DF3A3E0D57}" dt="2025-05-23T19:13:22.414" v="72" actId="13926"/>
          <ac:spMkLst>
            <pc:docMk/>
            <pc:sldMk cId="0" sldId="257"/>
            <ac:spMk id="3" creationId="{392D61CF-2999-5AE5-3504-1AB48907F062}"/>
          </ac:spMkLst>
        </pc:spChg>
      </pc:sldChg>
      <pc:sldChg chg="modSp mod">
        <pc:chgData name="Alejandra Estrada (Joe Serna Jr Charter)" userId="f93b6b3c-508b-4bd7-a237-3f31d4791a1b" providerId="ADAL" clId="{16AAF7E7-FB46-4D6A-BC68-43DF3A3E0D57}" dt="2025-05-27T18:37:26.667" v="95" actId="20577"/>
        <pc:sldMkLst>
          <pc:docMk/>
          <pc:sldMk cId="3946329867" sldId="260"/>
        </pc:sldMkLst>
        <pc:spChg chg="mod">
          <ac:chgData name="Alejandra Estrada (Joe Serna Jr Charter)" userId="f93b6b3c-508b-4bd7-a237-3f31d4791a1b" providerId="ADAL" clId="{16AAF7E7-FB46-4D6A-BC68-43DF3A3E0D57}" dt="2025-05-27T18:37:26.667" v="95" actId="20577"/>
          <ac:spMkLst>
            <pc:docMk/>
            <pc:sldMk cId="3946329867" sldId="260"/>
            <ac:spMk id="3" creationId="{392D61CF-2999-5AE5-3504-1AB48907F062}"/>
          </ac:spMkLst>
        </pc:spChg>
      </pc:sldChg>
      <pc:sldChg chg="modSp mod">
        <pc:chgData name="Alejandra Estrada (Joe Serna Jr Charter)" userId="f93b6b3c-508b-4bd7-a237-3f31d4791a1b" providerId="ADAL" clId="{16AAF7E7-FB46-4D6A-BC68-43DF3A3E0D57}" dt="2025-05-23T22:44:45.742" v="87" actId="1076"/>
        <pc:sldMkLst>
          <pc:docMk/>
          <pc:sldMk cId="1967598058" sldId="261"/>
        </pc:sldMkLst>
        <pc:spChg chg="mod">
          <ac:chgData name="Alejandra Estrada (Joe Serna Jr Charter)" userId="f93b6b3c-508b-4bd7-a237-3f31d4791a1b" providerId="ADAL" clId="{16AAF7E7-FB46-4D6A-BC68-43DF3A3E0D57}" dt="2025-05-23T22:44:45.742" v="87" actId="1076"/>
          <ac:spMkLst>
            <pc:docMk/>
            <pc:sldMk cId="1967598058" sldId="261"/>
            <ac:spMk id="3" creationId="{392D61CF-2999-5AE5-3504-1AB48907F062}"/>
          </ac:spMkLst>
        </pc:spChg>
      </pc:sldChg>
      <pc:sldChg chg="delSp modSp mod">
        <pc:chgData name="Alejandra Estrada (Joe Serna Jr Charter)" userId="f93b6b3c-508b-4bd7-a237-3f31d4791a1b" providerId="ADAL" clId="{16AAF7E7-FB46-4D6A-BC68-43DF3A3E0D57}" dt="2025-05-23T19:25:01.411" v="77" actId="13926"/>
        <pc:sldMkLst>
          <pc:docMk/>
          <pc:sldMk cId="1784053622" sldId="264"/>
        </pc:sldMkLst>
        <pc:graphicFrameChg chg="modGraphic">
          <ac:chgData name="Alejandra Estrada (Joe Serna Jr Charter)" userId="f93b6b3c-508b-4bd7-a237-3f31d4791a1b" providerId="ADAL" clId="{16AAF7E7-FB46-4D6A-BC68-43DF3A3E0D57}" dt="2025-05-23T19:25:01.411" v="77" actId="13926"/>
          <ac:graphicFrameMkLst>
            <pc:docMk/>
            <pc:sldMk cId="1784053622" sldId="264"/>
            <ac:graphicFrameMk id="6" creationId="{EE1464CE-E2B8-B7E4-1C07-7C761D379AB7}"/>
          </ac:graphicFrameMkLst>
        </pc:graphicFrameChg>
      </pc:sldChg>
    </pc:docChg>
  </pc:docChgLst>
  <pc:docChgLst>
    <pc:chgData name="Alejandra Estrada (Joe Serna Jr Charter)" userId="f93b6b3c-508b-4bd7-a237-3f31d4791a1b" providerId="ADAL" clId="{5A12CF98-4361-40B1-8076-81A1F30CC63F}"/>
    <pc:docChg chg="undo custSel modSld">
      <pc:chgData name="Alejandra Estrada (Joe Serna Jr Charter)" userId="f93b6b3c-508b-4bd7-a237-3f31d4791a1b" providerId="ADAL" clId="{5A12CF98-4361-40B1-8076-81A1F30CC63F}" dt="2025-05-23T05:33:22.143" v="525" actId="20577"/>
      <pc:docMkLst>
        <pc:docMk/>
      </pc:docMkLst>
      <pc:sldChg chg="modSp mod">
        <pc:chgData name="Alejandra Estrada (Joe Serna Jr Charter)" userId="f93b6b3c-508b-4bd7-a237-3f31d4791a1b" providerId="ADAL" clId="{5A12CF98-4361-40B1-8076-81A1F30CC63F}" dt="2025-05-23T04:53:21.741" v="24" actId="13926"/>
        <pc:sldMkLst>
          <pc:docMk/>
          <pc:sldMk cId="0" sldId="257"/>
        </pc:sldMkLst>
        <pc:spChg chg="mod">
          <ac:chgData name="Alejandra Estrada (Joe Serna Jr Charter)" userId="f93b6b3c-508b-4bd7-a237-3f31d4791a1b" providerId="ADAL" clId="{5A12CF98-4361-40B1-8076-81A1F30CC63F}" dt="2025-05-23T04:53:21.741" v="24" actId="13926"/>
          <ac:spMkLst>
            <pc:docMk/>
            <pc:sldMk cId="0" sldId="257"/>
            <ac:spMk id="3" creationId="{392D61CF-2999-5AE5-3504-1AB48907F062}"/>
          </ac:spMkLst>
        </pc:spChg>
      </pc:sldChg>
      <pc:sldChg chg="modSp mod">
        <pc:chgData name="Alejandra Estrada (Joe Serna Jr Charter)" userId="f93b6b3c-508b-4bd7-a237-3f31d4791a1b" providerId="ADAL" clId="{5A12CF98-4361-40B1-8076-81A1F30CC63F}" dt="2025-05-23T04:57:03.557" v="52" actId="6549"/>
        <pc:sldMkLst>
          <pc:docMk/>
          <pc:sldMk cId="3946329867" sldId="260"/>
        </pc:sldMkLst>
        <pc:spChg chg="mod">
          <ac:chgData name="Alejandra Estrada (Joe Serna Jr Charter)" userId="f93b6b3c-508b-4bd7-a237-3f31d4791a1b" providerId="ADAL" clId="{5A12CF98-4361-40B1-8076-81A1F30CC63F}" dt="2025-05-23T04:57:03.557" v="52" actId="6549"/>
          <ac:spMkLst>
            <pc:docMk/>
            <pc:sldMk cId="3946329867" sldId="260"/>
            <ac:spMk id="3" creationId="{392D61CF-2999-5AE5-3504-1AB48907F062}"/>
          </ac:spMkLst>
        </pc:spChg>
      </pc:sldChg>
      <pc:sldChg chg="modSp mod">
        <pc:chgData name="Alejandra Estrada (Joe Serna Jr Charter)" userId="f93b6b3c-508b-4bd7-a237-3f31d4791a1b" providerId="ADAL" clId="{5A12CF98-4361-40B1-8076-81A1F30CC63F}" dt="2025-05-23T05:33:22.143" v="525" actId="20577"/>
        <pc:sldMkLst>
          <pc:docMk/>
          <pc:sldMk cId="1967598058" sldId="261"/>
        </pc:sldMkLst>
        <pc:spChg chg="mod">
          <ac:chgData name="Alejandra Estrada (Joe Serna Jr Charter)" userId="f93b6b3c-508b-4bd7-a237-3f31d4791a1b" providerId="ADAL" clId="{5A12CF98-4361-40B1-8076-81A1F30CC63F}" dt="2025-05-23T05:33:22.143" v="525" actId="20577"/>
          <ac:spMkLst>
            <pc:docMk/>
            <pc:sldMk cId="1967598058" sldId="261"/>
            <ac:spMk id="3" creationId="{392D61CF-2999-5AE5-3504-1AB48907F062}"/>
          </ac:spMkLst>
        </pc:spChg>
        <pc:spChg chg="mod">
          <ac:chgData name="Alejandra Estrada (Joe Serna Jr Charter)" userId="f93b6b3c-508b-4bd7-a237-3f31d4791a1b" providerId="ADAL" clId="{5A12CF98-4361-40B1-8076-81A1F30CC63F}" dt="2025-05-23T05:05:12.948" v="195" actId="20577"/>
          <ac:spMkLst>
            <pc:docMk/>
            <pc:sldMk cId="1967598058" sldId="261"/>
            <ac:spMk id="4" creationId="{A3046F47-25A6-CC77-9AEB-6ADC5BD39ACC}"/>
          </ac:spMkLst>
        </pc:spChg>
      </pc:sldChg>
      <pc:sldChg chg="modSp mod">
        <pc:chgData name="Alejandra Estrada (Joe Serna Jr Charter)" userId="f93b6b3c-508b-4bd7-a237-3f31d4791a1b" providerId="ADAL" clId="{5A12CF98-4361-40B1-8076-81A1F30CC63F}" dt="2025-05-23T05:00:03.033" v="85" actId="6549"/>
        <pc:sldMkLst>
          <pc:docMk/>
          <pc:sldMk cId="2397818704" sldId="263"/>
        </pc:sldMkLst>
        <pc:spChg chg="mod">
          <ac:chgData name="Alejandra Estrada (Joe Serna Jr Charter)" userId="f93b6b3c-508b-4bd7-a237-3f31d4791a1b" providerId="ADAL" clId="{5A12CF98-4361-40B1-8076-81A1F30CC63F}" dt="2025-05-23T05:00:03.033" v="85" actId="6549"/>
          <ac:spMkLst>
            <pc:docMk/>
            <pc:sldMk cId="2397818704" sldId="263"/>
            <ac:spMk id="3" creationId="{392D61CF-2999-5AE5-3504-1AB48907F062}"/>
          </ac:spMkLst>
        </pc:spChg>
      </pc:sldChg>
      <pc:sldChg chg="addSp modSp mod">
        <pc:chgData name="Alejandra Estrada (Joe Serna Jr Charter)" userId="f93b6b3c-508b-4bd7-a237-3f31d4791a1b" providerId="ADAL" clId="{5A12CF98-4361-40B1-8076-81A1F30CC63F}" dt="2025-05-23T05:04:01.790" v="169" actId="114"/>
        <pc:sldMkLst>
          <pc:docMk/>
          <pc:sldMk cId="1784053622" sldId="264"/>
        </pc:sldMkLst>
        <pc:spChg chg="mod">
          <ac:chgData name="Alejandra Estrada (Joe Serna Jr Charter)" userId="f93b6b3c-508b-4bd7-a237-3f31d4791a1b" providerId="ADAL" clId="{5A12CF98-4361-40B1-8076-81A1F30CC63F}" dt="2025-05-23T05:02:47.281" v="89" actId="20577"/>
          <ac:spMkLst>
            <pc:docMk/>
            <pc:sldMk cId="1784053622" sldId="264"/>
            <ac:spMk id="3" creationId="{392D61CF-2999-5AE5-3504-1AB48907F062}"/>
          </ac:spMkLst>
        </pc:spChg>
        <pc:graphicFrameChg chg="modGraphic">
          <ac:chgData name="Alejandra Estrada (Joe Serna Jr Charter)" userId="f93b6b3c-508b-4bd7-a237-3f31d4791a1b" providerId="ADAL" clId="{5A12CF98-4361-40B1-8076-81A1F30CC63F}" dt="2025-05-23T05:03:01.867" v="92" actId="13926"/>
          <ac:graphicFrameMkLst>
            <pc:docMk/>
            <pc:sldMk cId="1784053622" sldId="264"/>
            <ac:graphicFrameMk id="6" creationId="{EE1464CE-E2B8-B7E4-1C07-7C761D379AB7}"/>
          </ac:graphicFrameMkLst>
        </pc:graphicFrameChg>
      </pc:sldChg>
    </pc:docChg>
  </pc:docChgLst>
  <pc:docChgLst>
    <pc:chgData name="Marci Lewis (Educational Services Area 2)" userId="f8ff849e-6623-4ad3-9d05-55ac6d0f9b96" providerId="ADAL" clId="{6F213B8B-D6F4-4522-826F-F802D9A95149}"/>
    <pc:docChg chg="modSld">
      <pc:chgData name="Marci Lewis (Educational Services Area 2)" userId="f8ff849e-6623-4ad3-9d05-55ac6d0f9b96" providerId="ADAL" clId="{6F213B8B-D6F4-4522-826F-F802D9A95149}" dt="2025-05-28T19:22:26.290" v="63" actId="20577"/>
      <pc:docMkLst>
        <pc:docMk/>
      </pc:docMkLst>
      <pc:sldChg chg="modSp mod">
        <pc:chgData name="Marci Lewis (Educational Services Area 2)" userId="f8ff849e-6623-4ad3-9d05-55ac6d0f9b96" providerId="ADAL" clId="{6F213B8B-D6F4-4522-826F-F802D9A95149}" dt="2025-05-28T19:22:26.290" v="63" actId="20577"/>
        <pc:sldMkLst>
          <pc:docMk/>
          <pc:sldMk cId="0" sldId="257"/>
        </pc:sldMkLst>
        <pc:spChg chg="mod">
          <ac:chgData name="Marci Lewis (Educational Services Area 2)" userId="f8ff849e-6623-4ad3-9d05-55ac6d0f9b96" providerId="ADAL" clId="{6F213B8B-D6F4-4522-826F-F802D9A95149}" dt="2025-05-28T19:22:26.290" v="63" actId="20577"/>
          <ac:spMkLst>
            <pc:docMk/>
            <pc:sldMk cId="0" sldId="257"/>
            <ac:spMk id="3" creationId="{392D61CF-2999-5AE5-3504-1AB48907F062}"/>
          </ac:spMkLst>
        </pc:spChg>
      </pc:sldChg>
      <pc:sldChg chg="modSp mod">
        <pc:chgData name="Marci Lewis (Educational Services Area 2)" userId="f8ff849e-6623-4ad3-9d05-55ac6d0f9b96" providerId="ADAL" clId="{6F213B8B-D6F4-4522-826F-F802D9A95149}" dt="2025-05-28T19:11:15.550" v="54" actId="20577"/>
        <pc:sldMkLst>
          <pc:docMk/>
          <pc:sldMk cId="3946329867" sldId="260"/>
        </pc:sldMkLst>
        <pc:spChg chg="mod">
          <ac:chgData name="Marci Lewis (Educational Services Area 2)" userId="f8ff849e-6623-4ad3-9d05-55ac6d0f9b96" providerId="ADAL" clId="{6F213B8B-D6F4-4522-826F-F802D9A95149}" dt="2025-05-28T19:11:15.550" v="54" actId="20577"/>
          <ac:spMkLst>
            <pc:docMk/>
            <pc:sldMk cId="3946329867" sldId="260"/>
            <ac:spMk id="3" creationId="{392D61CF-2999-5AE5-3504-1AB48907F062}"/>
          </ac:spMkLst>
        </pc:spChg>
      </pc:sldChg>
      <pc:sldChg chg="modSp mod">
        <pc:chgData name="Marci Lewis (Educational Services Area 2)" userId="f8ff849e-6623-4ad3-9d05-55ac6d0f9b96" providerId="ADAL" clId="{6F213B8B-D6F4-4522-826F-F802D9A95149}" dt="2025-05-28T19:11:59.962" v="55" actId="255"/>
        <pc:sldMkLst>
          <pc:docMk/>
          <pc:sldMk cId="2397818704" sldId="263"/>
        </pc:sldMkLst>
        <pc:spChg chg="mod">
          <ac:chgData name="Marci Lewis (Educational Services Area 2)" userId="f8ff849e-6623-4ad3-9d05-55ac6d0f9b96" providerId="ADAL" clId="{6F213B8B-D6F4-4522-826F-F802D9A95149}" dt="2025-05-28T19:11:59.962" v="55" actId="255"/>
          <ac:spMkLst>
            <pc:docMk/>
            <pc:sldMk cId="2397818704" sldId="263"/>
            <ac:spMk id="3" creationId="{392D61CF-2999-5AE5-3504-1AB48907F06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562709" y="2136120"/>
            <a:ext cx="8721968" cy="1888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 b="1" dirty="0">
                <a:solidFill>
                  <a:srgbClr val="522E9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Joe Serna Jr. Charter Annual Report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21C82914-036B-3F21-3E96-8BCA880AFFD1}"/>
              </a:ext>
            </a:extLst>
          </p:cNvPr>
          <p:cNvSpPr txBox="1"/>
          <p:nvPr/>
        </p:nvSpPr>
        <p:spPr>
          <a:xfrm>
            <a:off x="2088371" y="4175460"/>
            <a:ext cx="5879099" cy="1307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522E91"/>
                </a:solidFill>
                <a:latin typeface="Cambria"/>
                <a:ea typeface="Cambria"/>
              </a:rPr>
              <a:t>Peter Lambert, Area Director</a:t>
            </a:r>
          </a:p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522E91"/>
                </a:solidFill>
                <a:latin typeface="Cambria"/>
                <a:ea typeface="Cambria"/>
              </a:rPr>
              <a:t>Alejandra Estrada, Principal</a:t>
            </a:r>
          </a:p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522E91"/>
                </a:solidFill>
                <a:latin typeface="Cambria"/>
                <a:ea typeface="Cambria"/>
              </a:rPr>
              <a:t>June 3, 2025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2D61CF-2999-5AE5-3504-1AB48907F062}"/>
              </a:ext>
            </a:extLst>
          </p:cNvPr>
          <p:cNvSpPr txBox="1"/>
          <p:nvPr/>
        </p:nvSpPr>
        <p:spPr>
          <a:xfrm>
            <a:off x="180870" y="2145137"/>
            <a:ext cx="9684490" cy="44487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Student Attendance and Suspension Data 2023-2024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000" dirty="0"/>
              <a:t>Attendance Increased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000" dirty="0"/>
              <a:t>Suspension Increased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State and Local Academic Data 2023-2024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/>
              <a:t>ELA Assessments Increased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/>
              <a:t>Math Assessments Decreased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/>
              <a:t>EL Reclassification Decreased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Financial Report 2024-2025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000" dirty="0"/>
              <a:t>$132,966.00 Estimated Savings</a:t>
            </a:r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Focus Areas 2025-2026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000" dirty="0"/>
              <a:t>Continued Improvement for </a:t>
            </a:r>
            <a:r>
              <a:rPr lang="en-US" sz="2000"/>
              <a:t>JSJCS Dual-Language Program</a:t>
            </a:r>
            <a:endParaRPr lang="en-US" sz="2000" dirty="0"/>
          </a:p>
          <a:p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53970" y="492546"/>
            <a:ext cx="795956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ambria"/>
                <a:ea typeface="Cambria"/>
              </a:rPr>
              <a:t>Executive Summary </a:t>
            </a:r>
            <a:endParaRPr lang="en-US" sz="2800" b="1" dirty="0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63F9DA-C65C-F7A2-53D5-64B31AE2C0CA}"/>
              </a:ext>
            </a:extLst>
          </p:cNvPr>
          <p:cNvSpPr txBox="1"/>
          <p:nvPr/>
        </p:nvSpPr>
        <p:spPr>
          <a:xfrm>
            <a:off x="8285480" y="7403068"/>
            <a:ext cx="1254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dk1"/>
                </a:solidFill>
              </a:rPr>
              <a:t>Page 2 of 7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2D61CF-2999-5AE5-3504-1AB48907F062}"/>
              </a:ext>
            </a:extLst>
          </p:cNvPr>
          <p:cNvSpPr txBox="1"/>
          <p:nvPr/>
        </p:nvSpPr>
        <p:spPr>
          <a:xfrm>
            <a:off x="320722" y="2743389"/>
            <a:ext cx="9416955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School Attendance Increased from 94.49% to 94.83%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Suspension Rate Increased from 1.1% to 3.5%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Expulsion Rate Unchanged at 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53970" y="492546"/>
            <a:ext cx="795956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ambria"/>
                <a:ea typeface="Cambria"/>
                <a:cs typeface="Calibri"/>
              </a:rPr>
              <a:t>Student Attendance and Suspension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970D8A-56CC-BCB4-0692-C0F9F50E8491}"/>
              </a:ext>
            </a:extLst>
          </p:cNvPr>
          <p:cNvSpPr txBox="1"/>
          <p:nvPr/>
        </p:nvSpPr>
        <p:spPr>
          <a:xfrm>
            <a:off x="8396318" y="7403068"/>
            <a:ext cx="1234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dk1"/>
                </a:solidFill>
              </a:rPr>
              <a:t>Page 3 of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329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2D61CF-2999-5AE5-3504-1AB48907F062}"/>
              </a:ext>
            </a:extLst>
          </p:cNvPr>
          <p:cNvSpPr txBox="1"/>
          <p:nvPr/>
        </p:nvSpPr>
        <p:spPr>
          <a:xfrm>
            <a:off x="259307" y="2879865"/>
            <a:ext cx="9539785" cy="24314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Increased in English Language Arts (ELA) from the 2022-2023 to 2023-2024</a:t>
            </a:r>
          </a:p>
          <a:p>
            <a:endParaRPr lang="en-US" sz="2400" dirty="0"/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ELA Assessments Increased from 48.66% to 49.56%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49416" y="441746"/>
            <a:ext cx="795956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ambria"/>
                <a:ea typeface="Cambria"/>
                <a:cs typeface="Calibri"/>
              </a:rPr>
              <a:t>State &amp; Local Academic Data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EF2907-6957-F850-5AE1-370B27044461}"/>
              </a:ext>
            </a:extLst>
          </p:cNvPr>
          <p:cNvSpPr txBox="1"/>
          <p:nvPr/>
        </p:nvSpPr>
        <p:spPr>
          <a:xfrm>
            <a:off x="8513852" y="7330654"/>
            <a:ext cx="1285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dk1"/>
                </a:solidFill>
              </a:rPr>
              <a:t>Page 4 of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818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2D61CF-2999-5AE5-3504-1AB48907F062}"/>
              </a:ext>
            </a:extLst>
          </p:cNvPr>
          <p:cNvSpPr txBox="1"/>
          <p:nvPr/>
        </p:nvSpPr>
        <p:spPr>
          <a:xfrm>
            <a:off x="1282889" y="2265717"/>
            <a:ext cx="8448717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mbria"/>
                <a:ea typeface="Cambria"/>
              </a:rPr>
              <a:t>2024 – 2025 LCAP Financial Update</a:t>
            </a:r>
          </a:p>
          <a:p>
            <a:endParaRPr lang="en-US" sz="3200" dirty="0">
              <a:latin typeface="Cambria"/>
              <a:ea typeface="Cambria"/>
            </a:endParaRPr>
          </a:p>
          <a:p>
            <a:endParaRPr lang="en-US" sz="1600" dirty="0">
              <a:latin typeface="Cambria"/>
              <a:ea typeface="Cambria"/>
            </a:endParaRPr>
          </a:p>
          <a:p>
            <a:endParaRPr lang="en-US" sz="1600" dirty="0">
              <a:latin typeface="Cambria"/>
              <a:ea typeface="Cambria"/>
            </a:endParaRPr>
          </a:p>
          <a:p>
            <a:endParaRPr lang="en-US" sz="1600" dirty="0">
              <a:latin typeface="Cambria"/>
              <a:ea typeface="Cambria"/>
            </a:endParaRPr>
          </a:p>
          <a:p>
            <a:endParaRPr lang="en-U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53970" y="492546"/>
            <a:ext cx="795956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ambria"/>
                <a:ea typeface="Cambria"/>
              </a:rPr>
              <a:t>Financial Report</a:t>
            </a:r>
            <a:endParaRPr lang="en-US" sz="2800" b="1" dirty="0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EE1464CE-E2B8-B7E4-1C07-7C761D379A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661252"/>
              </p:ext>
            </p:extLst>
          </p:nvPr>
        </p:nvGraphicFramePr>
        <p:xfrm>
          <a:off x="1053970" y="3200699"/>
          <a:ext cx="7027674" cy="1823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58">
                  <a:extLst>
                    <a:ext uri="{9D8B030D-6E8A-4147-A177-3AD203B41FA5}">
                      <a16:colId xmlns:a16="http://schemas.microsoft.com/office/drawing/2014/main" val="206101023"/>
                    </a:ext>
                  </a:extLst>
                </a:gridCol>
                <a:gridCol w="2342558">
                  <a:extLst>
                    <a:ext uri="{9D8B030D-6E8A-4147-A177-3AD203B41FA5}">
                      <a16:colId xmlns:a16="http://schemas.microsoft.com/office/drawing/2014/main" val="1746379011"/>
                    </a:ext>
                  </a:extLst>
                </a:gridCol>
                <a:gridCol w="2342558">
                  <a:extLst>
                    <a:ext uri="{9D8B030D-6E8A-4147-A177-3AD203B41FA5}">
                      <a16:colId xmlns:a16="http://schemas.microsoft.com/office/drawing/2014/main" val="2771785291"/>
                    </a:ext>
                  </a:extLst>
                </a:gridCol>
              </a:tblGrid>
              <a:tr h="1154307">
                <a:tc>
                  <a:txBody>
                    <a:bodyPr/>
                    <a:lstStyle/>
                    <a:p>
                      <a:r>
                        <a:rPr lang="en-US" dirty="0"/>
                        <a:t>Planned Expenditures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Estimated Expenditures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Savings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061771"/>
                  </a:ext>
                </a:extLst>
              </a:tr>
              <a:tr h="668765">
                <a:tc>
                  <a:txBody>
                    <a:bodyPr/>
                    <a:lstStyle/>
                    <a:p>
                      <a:r>
                        <a:rPr lang="en-US" dirty="0"/>
                        <a:t>$4,862,288.00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$4,080,539.00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$132,996.00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43132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F82C482-2C1F-DB13-B187-35F9F65D6B42}"/>
              </a:ext>
            </a:extLst>
          </p:cNvPr>
          <p:cNvSpPr txBox="1"/>
          <p:nvPr/>
        </p:nvSpPr>
        <p:spPr>
          <a:xfrm>
            <a:off x="8395566" y="7403068"/>
            <a:ext cx="1336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dk1"/>
                </a:solidFill>
              </a:rPr>
              <a:t>Page 5 of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053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2D61CF-2999-5AE5-3504-1AB48907F062}"/>
              </a:ext>
            </a:extLst>
          </p:cNvPr>
          <p:cNvSpPr txBox="1"/>
          <p:nvPr/>
        </p:nvSpPr>
        <p:spPr>
          <a:xfrm>
            <a:off x="318837" y="1989834"/>
            <a:ext cx="9420725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Continue Classified School Employees Association (CSEA) implementation and needs based staffing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Team building meetings to begin clarity work and focus on analyzing student math data and standards across grade levels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Recurring meetings with Budget department to review expenditure reports and alignment with the Local Control Accountability Plan (LCAP)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Continue implementing Dual Language focused Professional Development in partnership with California Association for Bilingual Education (CABE) and partner with BE GLAD  and </a:t>
            </a:r>
            <a:r>
              <a:rPr lang="en-US" sz="2000" dirty="0" err="1"/>
              <a:t>Sobrato</a:t>
            </a:r>
            <a:r>
              <a:rPr lang="en-US" sz="2000" dirty="0"/>
              <a:t> Early Academic Language (SEAL)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Continue with i-Ready Mathematics due to its availability in English and Spanish, and to align with Lodi Unified School District and professional learning with consultants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Building relationships with parents by collaborating with Serna Parent Teacher Association (PTA) to identify parent engagement opportunities in accordance with the recommended 30 hours of parent volunteer time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Continue implementation of Positive Behavior Intervention and Support (PBIS) and apply for recognition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53970" y="492546"/>
            <a:ext cx="795956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ambria"/>
                <a:ea typeface="Cambria"/>
              </a:rPr>
              <a:t>2025-2026 Focus Areas</a:t>
            </a:r>
            <a:endParaRPr lang="en-US" sz="2800" b="1" dirty="0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F63A2B-DECC-EBD5-777A-04287DEF02DE}"/>
              </a:ext>
            </a:extLst>
          </p:cNvPr>
          <p:cNvSpPr txBox="1"/>
          <p:nvPr/>
        </p:nvSpPr>
        <p:spPr>
          <a:xfrm>
            <a:off x="8505122" y="7385576"/>
            <a:ext cx="1234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dk1"/>
                </a:solidFill>
              </a:rPr>
              <a:t>Page 6 of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598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257" y="0"/>
            <a:ext cx="10055885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B183CF07656F4A91B33B422A397D53" ma:contentTypeVersion="15" ma:contentTypeDescription="Create a new document." ma:contentTypeScope="" ma:versionID="83b77ee47ecdbfd2a2efba80ab46680f">
  <xsd:schema xmlns:xsd="http://www.w3.org/2001/XMLSchema" xmlns:xs="http://www.w3.org/2001/XMLSchema" xmlns:p="http://schemas.microsoft.com/office/2006/metadata/properties" xmlns:ns2="72cb02c1-5247-4314-92c5-d723d65d0e84" xmlns:ns3="873e7c18-17e7-4dfd-8618-3116a1e7d134" targetNamespace="http://schemas.microsoft.com/office/2006/metadata/properties" ma:root="true" ma:fieldsID="05cc244aee44761b6ef4f1a9f02cdc9b" ns2:_="" ns3:_="">
    <xsd:import namespace="72cb02c1-5247-4314-92c5-d723d65d0e84"/>
    <xsd:import namespace="873e7c18-17e7-4dfd-8618-3116a1e7d1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cb02c1-5247-4314-92c5-d723d65d0e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25d53e71-566c-48f4-b30c-65c2fe6cda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3e7c18-17e7-4dfd-8618-3116a1e7d134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f8b7e36-bad3-43e0-9430-72e16d57ff2c}" ma:internalName="TaxCatchAll" ma:showField="CatchAllData" ma:web="873e7c18-17e7-4dfd-8618-3116a1e7d1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2cb02c1-5247-4314-92c5-d723d65d0e84">
      <Terms xmlns="http://schemas.microsoft.com/office/infopath/2007/PartnerControls"/>
    </lcf76f155ced4ddcb4097134ff3c332f>
    <TaxCatchAll xmlns="873e7c18-17e7-4dfd-8618-3116a1e7d134" xsi:nil="true"/>
  </documentManagement>
</p:properties>
</file>

<file path=customXml/itemProps1.xml><?xml version="1.0" encoding="utf-8"?>
<ds:datastoreItem xmlns:ds="http://schemas.openxmlformats.org/officeDocument/2006/customXml" ds:itemID="{E4AF2336-8A9A-4C56-B4CD-73E94D63772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B50217-EE25-466F-B08E-18E667A1C5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cb02c1-5247-4314-92c5-d723d65d0e84"/>
    <ds:schemaRef ds:uri="873e7c18-17e7-4dfd-8618-3116a1e7d1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FE62D20-50C9-4F6F-95E7-E449B05F5DC3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elements/1.1/"/>
    <ds:schemaRef ds:uri="72cb02c1-5247-4314-92c5-d723d65d0e84"/>
    <ds:schemaRef ds:uri="873e7c18-17e7-4dfd-8618-3116a1e7d13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1725</TotalTime>
  <Words>317</Words>
  <Application>Microsoft Office PowerPoint</Application>
  <PresentationFormat>Custom</PresentationFormat>
  <Paragraphs>48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Cambria</vt:lpstr>
      <vt:lpstr>Courier New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Template_07.14.22_V2</dc:title>
  <dc:creator>Alejandra Estrada (Joe Serna Jr Charter)</dc:creator>
  <cp:lastModifiedBy>Marci Lewis (Educational Services Area 2)</cp:lastModifiedBy>
  <cp:revision>121</cp:revision>
  <cp:lastPrinted>2025-05-28T18:26:50Z</cp:lastPrinted>
  <dcterms:created xsi:type="dcterms:W3CDTF">2006-08-16T00:00:00Z</dcterms:created>
  <dcterms:modified xsi:type="dcterms:W3CDTF">2025-05-28T19:22:28Z</dcterms:modified>
  <dc:identifier>DAFGO_FR7zI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0x0101009CB183CF07656F4A91B33B422A397D53</vt:lpwstr>
  </property>
  <property fmtid="{D5CDD505-2E9C-101B-9397-08002B2CF9AE}" pid="3" name="MediaServiceImageTags">
    <vt:lpwstr/>
  </property>
</Properties>
</file>